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21"/>
  </p:notesMasterIdLst>
  <p:sldIdLst>
    <p:sldId id="3365" r:id="rId2"/>
    <p:sldId id="302" r:id="rId3"/>
    <p:sldId id="348" r:id="rId4"/>
    <p:sldId id="3378" r:id="rId5"/>
    <p:sldId id="3375" r:id="rId6"/>
    <p:sldId id="415" r:id="rId7"/>
    <p:sldId id="359" r:id="rId8"/>
    <p:sldId id="414" r:id="rId9"/>
    <p:sldId id="361" r:id="rId10"/>
    <p:sldId id="412" r:id="rId11"/>
    <p:sldId id="3379" r:id="rId12"/>
    <p:sldId id="3380" r:id="rId13"/>
    <p:sldId id="699" r:id="rId14"/>
    <p:sldId id="3383" r:id="rId15"/>
    <p:sldId id="3386" r:id="rId16"/>
    <p:sldId id="3384" r:id="rId17"/>
    <p:sldId id="3377" r:id="rId18"/>
    <p:sldId id="3381" r:id="rId19"/>
    <p:sldId id="263" r:id="rId20"/>
  </p:sldIdLst>
  <p:sldSz cx="9144000" cy="5143500" type="screen16x9"/>
  <p:notesSz cx="6858000" cy="9144000"/>
  <p:defaultTextStyle>
    <a:defPPr>
      <a:defRPr lang="ru-RU"/>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43" autoAdjust="0"/>
    <p:restoredTop sz="95332" autoAdjust="0"/>
  </p:normalViewPr>
  <p:slideViewPr>
    <p:cSldViewPr>
      <p:cViewPr varScale="1">
        <p:scale>
          <a:sx n="139" d="100"/>
          <a:sy n="139" d="100"/>
        </p:scale>
        <p:origin x="1056"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ry Nurmeev" userId="98ab65b0afbecb2d" providerId="LiveId" clId="{CB271CAA-5B33-4D84-A2A6-021D1D27A83B}"/>
    <pc:docChg chg="undo custSel modSld">
      <pc:chgData name="Yury Nurmeev" userId="98ab65b0afbecb2d" providerId="LiveId" clId="{CB271CAA-5B33-4D84-A2A6-021D1D27A83B}" dt="2026-06-09T08:28:02.432" v="552" actId="20577"/>
      <pc:docMkLst>
        <pc:docMk/>
      </pc:docMkLst>
      <pc:sldChg chg="addSp modSp mod">
        <pc:chgData name="Yury Nurmeev" userId="98ab65b0afbecb2d" providerId="LiveId" clId="{CB271CAA-5B33-4D84-A2A6-021D1D27A83B}" dt="2026-06-09T08:28:02.432" v="552" actId="20577"/>
        <pc:sldMkLst>
          <pc:docMk/>
          <pc:sldMk cId="3123657842" sldId="3383"/>
        </pc:sldMkLst>
        <pc:spChg chg="add mod">
          <ac:chgData name="Yury Nurmeev" userId="98ab65b0afbecb2d" providerId="LiveId" clId="{CB271CAA-5B33-4D84-A2A6-021D1D27A83B}" dt="2026-06-09T08:08:11.464" v="398" actId="20577"/>
          <ac:spMkLst>
            <pc:docMk/>
            <pc:sldMk cId="3123657842" sldId="3383"/>
            <ac:spMk id="2" creationId="{6901956E-F1C0-3E51-EE74-B84429712037}"/>
          </ac:spMkLst>
        </pc:spChg>
        <pc:spChg chg="add mod">
          <ac:chgData name="Yury Nurmeev" userId="98ab65b0afbecb2d" providerId="LiveId" clId="{CB271CAA-5B33-4D84-A2A6-021D1D27A83B}" dt="2026-06-09T08:13:22.521" v="460" actId="20577"/>
          <ac:spMkLst>
            <pc:docMk/>
            <pc:sldMk cId="3123657842" sldId="3383"/>
            <ac:spMk id="4" creationId="{7847681D-09E3-2669-6D4F-A0D418CD27AB}"/>
          </ac:spMkLst>
        </pc:spChg>
        <pc:spChg chg="add mod">
          <ac:chgData name="Yury Nurmeev" userId="98ab65b0afbecb2d" providerId="LiveId" clId="{CB271CAA-5B33-4D84-A2A6-021D1D27A83B}" dt="2026-06-09T08:15:27.621" v="482" actId="20577"/>
          <ac:spMkLst>
            <pc:docMk/>
            <pc:sldMk cId="3123657842" sldId="3383"/>
            <ac:spMk id="5" creationId="{4FBC4353-5FC7-A0F9-7AE2-665009DEAAB4}"/>
          </ac:spMkLst>
        </pc:spChg>
        <pc:spChg chg="add mod">
          <ac:chgData name="Yury Nurmeev" userId="98ab65b0afbecb2d" providerId="LiveId" clId="{CB271CAA-5B33-4D84-A2A6-021D1D27A83B}" dt="2026-06-09T08:22:59.306" v="489" actId="113"/>
          <ac:spMkLst>
            <pc:docMk/>
            <pc:sldMk cId="3123657842" sldId="3383"/>
            <ac:spMk id="6" creationId="{6FC21623-9BC0-DC75-73FD-6C6956961554}"/>
          </ac:spMkLst>
        </pc:spChg>
        <pc:spChg chg="mod">
          <ac:chgData name="Yury Nurmeev" userId="98ab65b0afbecb2d" providerId="LiveId" clId="{CB271CAA-5B33-4D84-A2A6-021D1D27A83B}" dt="2026-06-09T08:22:26.840" v="487" actId="14100"/>
          <ac:spMkLst>
            <pc:docMk/>
            <pc:sldMk cId="3123657842" sldId="3383"/>
            <ac:spMk id="7" creationId="{9F5FDC6C-1A8D-4B1D-BFC9-CAD374725432}"/>
          </ac:spMkLst>
        </pc:spChg>
        <pc:spChg chg="mod">
          <ac:chgData name="Yury Nurmeev" userId="98ab65b0afbecb2d" providerId="LiveId" clId="{CB271CAA-5B33-4D84-A2A6-021D1D27A83B}" dt="2026-06-09T08:23:46.148" v="496" actId="14100"/>
          <ac:spMkLst>
            <pc:docMk/>
            <pc:sldMk cId="3123657842" sldId="3383"/>
            <ac:spMk id="8" creationId="{D7889110-2157-47CF-A992-47BD3A12D812}"/>
          </ac:spMkLst>
        </pc:spChg>
        <pc:spChg chg="add mod">
          <ac:chgData name="Yury Nurmeev" userId="98ab65b0afbecb2d" providerId="LiveId" clId="{CB271CAA-5B33-4D84-A2A6-021D1D27A83B}" dt="2026-06-09T08:26:12.638" v="511" actId="122"/>
          <ac:spMkLst>
            <pc:docMk/>
            <pc:sldMk cId="3123657842" sldId="3383"/>
            <ac:spMk id="11" creationId="{BAC540F3-3F66-825E-3201-CADABEA03873}"/>
          </ac:spMkLst>
        </pc:spChg>
        <pc:spChg chg="add mod">
          <ac:chgData name="Yury Nurmeev" userId="98ab65b0afbecb2d" providerId="LiveId" clId="{CB271CAA-5B33-4D84-A2A6-021D1D27A83B}" dt="2026-06-09T08:28:02.432" v="552" actId="20577"/>
          <ac:spMkLst>
            <pc:docMk/>
            <pc:sldMk cId="3123657842" sldId="3383"/>
            <ac:spMk id="13" creationId="{4EB55B4C-9394-B8ED-2B5B-72E35C9459FA}"/>
          </ac:spMkLst>
        </pc:spChg>
        <pc:spChg chg="mod">
          <ac:chgData name="Yury Nurmeev" userId="98ab65b0afbecb2d" providerId="LiveId" clId="{CB271CAA-5B33-4D84-A2A6-021D1D27A83B}" dt="2026-06-09T08:15:00.054" v="465" actId="1076"/>
          <ac:spMkLst>
            <pc:docMk/>
            <pc:sldMk cId="3123657842" sldId="3383"/>
            <ac:spMk id="16" creationId="{F82B6A07-F50B-4BF0-A370-81ECDCEED943}"/>
          </ac:spMkLst>
        </pc:spChg>
        <pc:spChg chg="mod">
          <ac:chgData name="Yury Nurmeev" userId="98ab65b0afbecb2d" providerId="LiveId" clId="{CB271CAA-5B33-4D84-A2A6-021D1D27A83B}" dt="2026-06-09T08:12:41.855" v="404" actId="14100"/>
          <ac:spMkLst>
            <pc:docMk/>
            <pc:sldMk cId="3123657842" sldId="3383"/>
            <ac:spMk id="18" creationId="{7F3698DA-A4ED-423A-80D1-71AF61880F89}"/>
          </ac:spMkLst>
        </pc:spChg>
        <pc:spChg chg="mod">
          <ac:chgData name="Yury Nurmeev" userId="98ab65b0afbecb2d" providerId="LiveId" clId="{CB271CAA-5B33-4D84-A2A6-021D1D27A83B}" dt="2026-06-09T08:26:28.892" v="516" actId="1076"/>
          <ac:spMkLst>
            <pc:docMk/>
            <pc:sldMk cId="3123657842" sldId="3383"/>
            <ac:spMk id="27" creationId="{97F91255-0959-4695-A252-A19C23EE83B6}"/>
          </ac:spMkLst>
        </pc:spChg>
        <pc:picChg chg="mod">
          <ac:chgData name="Yury Nurmeev" userId="98ab65b0afbecb2d" providerId="LiveId" clId="{CB271CAA-5B33-4D84-A2A6-021D1D27A83B}" dt="2026-06-09T08:23:30.067" v="492" actId="1076"/>
          <ac:picMkLst>
            <pc:docMk/>
            <pc:sldMk cId="3123657842" sldId="3383"/>
            <ac:picMk id="10" creationId="{807A5657-418A-4FEE-8771-A11DD5036C5B}"/>
          </ac:picMkLst>
        </pc:picChg>
      </pc:sldChg>
      <pc:sldChg chg="addSp modSp mod">
        <pc:chgData name="Yury Nurmeev" userId="98ab65b0afbecb2d" providerId="LiveId" clId="{CB271CAA-5B33-4D84-A2A6-021D1D27A83B}" dt="2026-06-09T08:01:32.421" v="335" actId="20577"/>
        <pc:sldMkLst>
          <pc:docMk/>
          <pc:sldMk cId="4159355233" sldId="3386"/>
        </pc:sldMkLst>
        <pc:spChg chg="mod">
          <ac:chgData name="Yury Nurmeev" userId="98ab65b0afbecb2d" providerId="LiveId" clId="{CB271CAA-5B33-4D84-A2A6-021D1D27A83B}" dt="2026-06-09T07:42:07.154" v="36" actId="14100"/>
          <ac:spMkLst>
            <pc:docMk/>
            <pc:sldMk cId="4159355233" sldId="3386"/>
            <ac:spMk id="3" creationId="{946C738A-5D65-4988-BD6D-70F6D4D2ADF5}"/>
          </ac:spMkLst>
        </pc:spChg>
        <pc:spChg chg="add mod">
          <ac:chgData name="Yury Nurmeev" userId="98ab65b0afbecb2d" providerId="LiveId" clId="{CB271CAA-5B33-4D84-A2A6-021D1D27A83B}" dt="2026-06-09T05:56:37.668" v="30" actId="20577"/>
          <ac:spMkLst>
            <pc:docMk/>
            <pc:sldMk cId="4159355233" sldId="3386"/>
            <ac:spMk id="5" creationId="{694077A7-1D75-F302-D7C2-34DBA9439419}"/>
          </ac:spMkLst>
        </pc:spChg>
        <pc:spChg chg="mod">
          <ac:chgData name="Yury Nurmeev" userId="98ab65b0afbecb2d" providerId="LiveId" clId="{CB271CAA-5B33-4D84-A2A6-021D1D27A83B}" dt="2026-06-09T07:42:47.233" v="48" actId="1076"/>
          <ac:spMkLst>
            <pc:docMk/>
            <pc:sldMk cId="4159355233" sldId="3386"/>
            <ac:spMk id="7" creationId="{9F5FDC6C-1A8D-4B1D-BFC9-CAD374725432}"/>
          </ac:spMkLst>
        </pc:spChg>
        <pc:spChg chg="add mod">
          <ac:chgData name="Yury Nurmeev" userId="98ab65b0afbecb2d" providerId="LiveId" clId="{CB271CAA-5B33-4D84-A2A6-021D1D27A83B}" dt="2026-06-09T07:42:13.184" v="38" actId="14100"/>
          <ac:spMkLst>
            <pc:docMk/>
            <pc:sldMk cId="4159355233" sldId="3386"/>
            <ac:spMk id="9" creationId="{AB214921-1E45-7850-D8D2-A779F6846C2A}"/>
          </ac:spMkLst>
        </pc:spChg>
        <pc:spChg chg="add mod">
          <ac:chgData name="Yury Nurmeev" userId="98ab65b0afbecb2d" providerId="LiveId" clId="{CB271CAA-5B33-4D84-A2A6-021D1D27A83B}" dt="2026-06-09T07:42:27.809" v="43" actId="14100"/>
          <ac:spMkLst>
            <pc:docMk/>
            <pc:sldMk cId="4159355233" sldId="3386"/>
            <ac:spMk id="14" creationId="{8A72FD39-1A8C-A2B9-213D-00042C1E1090}"/>
          </ac:spMkLst>
        </pc:spChg>
        <pc:spChg chg="mod">
          <ac:chgData name="Yury Nurmeev" userId="98ab65b0afbecb2d" providerId="LiveId" clId="{CB271CAA-5B33-4D84-A2A6-021D1D27A83B}" dt="2026-06-09T07:42:31.104" v="44" actId="1076"/>
          <ac:spMkLst>
            <pc:docMk/>
            <pc:sldMk cId="4159355233" sldId="3386"/>
            <ac:spMk id="16" creationId="{F82B6A07-F50B-4BF0-A370-81ECDCEED943}"/>
          </ac:spMkLst>
        </pc:spChg>
        <pc:spChg chg="mod">
          <ac:chgData name="Yury Nurmeev" userId="98ab65b0afbecb2d" providerId="LiveId" clId="{CB271CAA-5B33-4D84-A2A6-021D1D27A83B}" dt="2026-06-09T07:42:10.704" v="37" actId="14100"/>
          <ac:spMkLst>
            <pc:docMk/>
            <pc:sldMk cId="4159355233" sldId="3386"/>
            <ac:spMk id="18" creationId="{7F3698DA-A4ED-423A-80D1-71AF61880F89}"/>
          </ac:spMkLst>
        </pc:spChg>
        <pc:spChg chg="add mod">
          <ac:chgData name="Yury Nurmeev" userId="98ab65b0afbecb2d" providerId="LiveId" clId="{CB271CAA-5B33-4D84-A2A6-021D1D27A83B}" dt="2026-06-09T07:44:39.970" v="90"/>
          <ac:spMkLst>
            <pc:docMk/>
            <pc:sldMk cId="4159355233" sldId="3386"/>
            <ac:spMk id="19" creationId="{AD646123-7513-F862-D5CE-8656418C5C80}"/>
          </ac:spMkLst>
        </pc:spChg>
        <pc:spChg chg="add mod">
          <ac:chgData name="Yury Nurmeev" userId="98ab65b0afbecb2d" providerId="LiveId" clId="{CB271CAA-5B33-4D84-A2A6-021D1D27A83B}" dt="2026-06-09T07:56:58.344" v="98" actId="20577"/>
          <ac:spMkLst>
            <pc:docMk/>
            <pc:sldMk cId="4159355233" sldId="3386"/>
            <ac:spMk id="20" creationId="{25CAC0BA-8DA2-7200-8A95-03202F25D515}"/>
          </ac:spMkLst>
        </pc:spChg>
        <pc:spChg chg="add mod">
          <ac:chgData name="Yury Nurmeev" userId="98ab65b0afbecb2d" providerId="LiveId" clId="{CB271CAA-5B33-4D84-A2A6-021D1D27A83B}" dt="2026-06-09T07:59:58.129" v="223" actId="20577"/>
          <ac:spMkLst>
            <pc:docMk/>
            <pc:sldMk cId="4159355233" sldId="3386"/>
            <ac:spMk id="25" creationId="{C38A6F72-DB81-5B3C-F466-8B98EBE92AB2}"/>
          </ac:spMkLst>
        </pc:spChg>
        <pc:spChg chg="add mod">
          <ac:chgData name="Yury Nurmeev" userId="98ab65b0afbecb2d" providerId="LiveId" clId="{CB271CAA-5B33-4D84-A2A6-021D1D27A83B}" dt="2026-06-09T08:01:32.421" v="335" actId="20577"/>
          <ac:spMkLst>
            <pc:docMk/>
            <pc:sldMk cId="4159355233" sldId="3386"/>
            <ac:spMk id="26" creationId="{5FF75A66-98EB-7774-AAFA-05D71084D32A}"/>
          </ac:spMkLst>
        </pc:spChg>
        <pc:spChg chg="mod">
          <ac:chgData name="Yury Nurmeev" userId="98ab65b0afbecb2d" providerId="LiveId" clId="{CB271CAA-5B33-4D84-A2A6-021D1D27A83B}" dt="2026-06-09T07:58:25.919" v="202" actId="14100"/>
          <ac:spMkLst>
            <pc:docMk/>
            <pc:sldMk cId="4159355233" sldId="3386"/>
            <ac:spMk id="27" creationId="{97F91255-0959-4695-A252-A19C23EE83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1BDCD-EBE6-4678-8413-13BFAA387E1D}" type="datetimeFigureOut">
              <a:rPr lang="ru-RU" smtClean="0"/>
              <a:t>09.06.2026</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570D4-9143-4E91-8959-8D963457B763}" type="slidenum">
              <a:rPr lang="ru-RU" smtClean="0"/>
              <a:t>‹#›</a:t>
            </a:fld>
            <a:endParaRPr lang="ru-RU"/>
          </a:p>
        </p:txBody>
      </p:sp>
    </p:spTree>
    <p:extLst>
      <p:ext uri="{BB962C8B-B14F-4D97-AF65-F5344CB8AC3E}">
        <p14:creationId xmlns:p14="http://schemas.microsoft.com/office/powerpoint/2010/main" val="121363751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7488" y="812800"/>
            <a:ext cx="7124700"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67A570D4-9143-4E91-8959-8D963457B76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4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7488" y="812800"/>
            <a:ext cx="7124700"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67A570D4-9143-4E91-8959-8D963457B76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4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A570D4-9143-4E91-8959-8D963457B763}"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200625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67A570D4-9143-4E91-8959-8D963457B76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37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225346E-21C3-4022-BB21-0A02FE7E0A36}" type="slidenum">
              <a:rPr lang="id-ID" smtClean="0">
                <a:solidFill>
                  <a:prstClr val="black"/>
                </a:solidFill>
              </a:rPr>
              <a:pPr/>
              <a:t>10</a:t>
            </a:fld>
            <a:endParaRPr lang="id-ID">
              <a:solidFill>
                <a:prstClr val="black"/>
              </a:solidFill>
            </a:endParaRPr>
          </a:p>
        </p:txBody>
      </p:sp>
    </p:spTree>
    <p:extLst>
      <p:ext uri="{BB962C8B-B14F-4D97-AF65-F5344CB8AC3E}">
        <p14:creationId xmlns:p14="http://schemas.microsoft.com/office/powerpoint/2010/main" val="49249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225346E-21C3-4022-BB21-0A02FE7E0A36}" type="slidenum">
              <a:rPr lang="id-ID" smtClean="0">
                <a:solidFill>
                  <a:prstClr val="black"/>
                </a:solidFill>
              </a:rPr>
              <a:pPr/>
              <a:t>11</a:t>
            </a:fld>
            <a:endParaRPr lang="id-ID">
              <a:solidFill>
                <a:prstClr val="black"/>
              </a:solidFill>
            </a:endParaRPr>
          </a:p>
        </p:txBody>
      </p:sp>
    </p:spTree>
    <p:extLst>
      <p:ext uri="{BB962C8B-B14F-4D97-AF65-F5344CB8AC3E}">
        <p14:creationId xmlns:p14="http://schemas.microsoft.com/office/powerpoint/2010/main" val="265820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225346E-21C3-4022-BB21-0A02FE7E0A36}" type="slidenum">
              <a:rPr lang="id-ID" smtClean="0">
                <a:solidFill>
                  <a:prstClr val="black"/>
                </a:solidFill>
              </a:rPr>
              <a:pPr/>
              <a:t>12</a:t>
            </a:fld>
            <a:endParaRPr lang="id-ID">
              <a:solidFill>
                <a:prstClr val="black"/>
              </a:solidFill>
            </a:endParaRPr>
          </a:p>
        </p:txBody>
      </p:sp>
    </p:spTree>
    <p:extLst>
      <p:ext uri="{BB962C8B-B14F-4D97-AF65-F5344CB8AC3E}">
        <p14:creationId xmlns:p14="http://schemas.microsoft.com/office/powerpoint/2010/main" val="281997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1A70C72-C940-469D-94EE-A22892B15C0E}" type="slidenum">
              <a:rPr lang="ru-RU" smtClean="0"/>
              <a:t>13</a:t>
            </a:fld>
            <a:endParaRPr lang="ru-RU" dirty="0"/>
          </a:p>
        </p:txBody>
      </p:sp>
    </p:spTree>
    <p:extLst>
      <p:ext uri="{BB962C8B-B14F-4D97-AF65-F5344CB8AC3E}">
        <p14:creationId xmlns:p14="http://schemas.microsoft.com/office/powerpoint/2010/main" val="51151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1A70C72-C940-469D-94EE-A22892B15C0E}" type="slidenum">
              <a:rPr lang="ru-RU" smtClean="0"/>
              <a:t>17</a:t>
            </a:fld>
            <a:endParaRPr lang="ru-RU" dirty="0"/>
          </a:p>
        </p:txBody>
      </p:sp>
    </p:spTree>
    <p:extLst>
      <p:ext uri="{BB962C8B-B14F-4D97-AF65-F5344CB8AC3E}">
        <p14:creationId xmlns:p14="http://schemas.microsoft.com/office/powerpoint/2010/main" val="409852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09.06.2026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688017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09.06.2026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8751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09.06.2026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21197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644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09.06.2026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4776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09.06.2026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85479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09.06.2026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67433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09.06.2026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17885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09.06.2026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21934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09.06.2026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11955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0263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ru-RU"/>
          </a:p>
        </p:txBody>
      </p:sp>
      <p:sp>
        <p:nvSpPr>
          <p:cNvPr id="4" name="Текст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09.06.2026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75467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4C71EC6-210F-42DE-9C53-41977AD35B3D}" type="datetimeFigureOut">
              <a:rPr lang="ru-RU" smtClean="0"/>
              <a:t>09.06.2026</a:t>
            </a:fld>
            <a:endParaRPr lang="ru-RU"/>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0739488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emf"/><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jpeg"/><Relationship Id="rId3" Type="http://schemas.openxmlformats.org/officeDocument/2006/relationships/image" Target="../media/image18.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jpeg"/><Relationship Id="rId25" Type="http://schemas.openxmlformats.org/officeDocument/2006/relationships/image" Target="../media/image107.png"/><Relationship Id="rId2" Type="http://schemas.openxmlformats.org/officeDocument/2006/relationships/notesSlide" Target="../notesSlides/notesSlide6.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88.jpeg"/><Relationship Id="rId11" Type="http://schemas.openxmlformats.org/officeDocument/2006/relationships/image" Target="../media/image93.jpeg"/><Relationship Id="rId24" Type="http://schemas.openxmlformats.org/officeDocument/2006/relationships/image" Target="../media/image106.png"/><Relationship Id="rId5" Type="http://schemas.openxmlformats.org/officeDocument/2006/relationships/image" Target="../media/image87.jpe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png"/><Relationship Id="rId10" Type="http://schemas.openxmlformats.org/officeDocument/2006/relationships/image" Target="../media/image92.jpeg"/><Relationship Id="rId19" Type="http://schemas.openxmlformats.org/officeDocument/2006/relationships/image" Target="../media/image101.png"/><Relationship Id="rId4" Type="http://schemas.openxmlformats.org/officeDocument/2006/relationships/image" Target="../media/image19.png"/><Relationship Id="rId9" Type="http://schemas.openxmlformats.org/officeDocument/2006/relationships/image" Target="../media/image91.jpe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jpeg"/><Relationship Id="rId30"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8.png"/><Relationship Id="rId7"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9.png"/><Relationship Id="rId9" Type="http://schemas.openxmlformats.org/officeDocument/2006/relationships/image" Target="../media/image117.jpeg"/></Relationships>
</file>

<file path=ppt/slides/_rels/slide1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8.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9.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jpe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emf"/><Relationship Id="rId22" Type="http://schemas.openxmlformats.org/officeDocument/2006/relationships/image" Target="../media/image137.png"/></Relationships>
</file>

<file path=ppt/slides/_rels/slide1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17.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1.jpeg"/><Relationship Id="rId11" Type="http://schemas.openxmlformats.org/officeDocument/2006/relationships/image" Target="../media/image19.pn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9.xml.rels><?xml version="1.0" encoding="UTF-8" standalone="yes"?>
<Relationships xmlns="http://schemas.openxmlformats.org/package/2006/relationships"><Relationship Id="rId3" Type="http://schemas.openxmlformats.org/officeDocument/2006/relationships/hyperlink" Target="mailto:inter@kpfu.ru" TargetMode="External"/><Relationship Id="rId2" Type="http://schemas.openxmlformats.org/officeDocument/2006/relationships/image" Target="../media/image172.png"/><Relationship Id="rId1" Type="http://schemas.openxmlformats.org/officeDocument/2006/relationships/slideLayout" Target="../slideLayouts/slideLayout1.xml"/><Relationship Id="rId4" Type="http://schemas.openxmlformats.org/officeDocument/2006/relationships/hyperlink" Target="mailto:admission@kpfu.r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e.mail.ru/attachment/14816255960000000270/0;5" TargetMode="External"/><Relationship Id="rId7" Type="http://schemas.openxmlformats.org/officeDocument/2006/relationships/image" Target="../media/image23.jpe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18.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19.png"/><Relationship Id="rId3" Type="http://schemas.openxmlformats.org/officeDocument/2006/relationships/hyperlink" Target="https://e.mail.ru/attachment/14816255960000000270/0;5" TargetMode="External"/><Relationship Id="rId7" Type="http://schemas.openxmlformats.org/officeDocument/2006/relationships/image" Target="../media/image30.jpe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20.jpe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e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5.jpeg"/><Relationship Id="rId12" Type="http://schemas.openxmlformats.org/officeDocument/2006/relationships/image" Target="../media/image54.jpe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3.jpe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jpeg"/><Relationship Id="rId14" Type="http://schemas.openxmlformats.org/officeDocument/2006/relationships/image" Target="../media/image56.jpg"/></Relationships>
</file>

<file path=ppt/slides/_rels/slide6.xml.rels><?xml version="1.0" encoding="UTF-8" standalone="yes"?>
<Relationships xmlns="http://schemas.openxmlformats.org/package/2006/relationships"><Relationship Id="rId3" Type="http://schemas.openxmlformats.org/officeDocument/2006/relationships/hyperlink" Target="https://vk.com/univertv" TargetMode="External"/><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9.png"/><Relationship Id="rId4" Type="http://schemas.openxmlformats.org/officeDocument/2006/relationships/hyperlink" Target="https://rutube.ru/u/univert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png"/><Relationship Id="rId15" Type="http://schemas.openxmlformats.org/officeDocument/2006/relationships/image" Target="../media/image19.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1.png"/><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970649" y="3125000"/>
            <a:ext cx="1728434" cy="692487"/>
          </a:xfrm>
          <a:prstGeom prst="rect">
            <a:avLst/>
          </a:prstGeom>
          <a:solidFill>
            <a:srgbClr val="00549F">
              <a:alpha val="30196"/>
            </a:srgbClr>
          </a:solidFill>
          <a:ln w="28575">
            <a:noFill/>
            <a:round/>
          </a:ln>
        </p:spPr>
        <p:style>
          <a:lnRef idx="0">
            <a:scrgbClr r="0" g="0" b="0"/>
          </a:lnRef>
          <a:fillRef idx="0">
            <a:scrgbClr r="0" g="0" b="0"/>
          </a:fillRef>
          <a:effectRef idx="0">
            <a:scrgbClr r="0" g="0" b="0"/>
          </a:effectRef>
          <a:fontRef idx="minor"/>
        </p:style>
        <p:txBody>
          <a:bodyPr wrap="square" lIns="91070" tIns="45715" rIns="91070" bIns="45715">
            <a:spAutoFit/>
          </a:bodyPr>
          <a:lstStyle/>
          <a:p>
            <a:pPr lvl="0" defTabSz="457142">
              <a:defRPr/>
            </a:pPr>
            <a:r>
              <a:rPr lang="zh-CN" altLang="en-US" sz="900" spc="-1" dirty="0">
                <a:latin typeface="Microsoft YaHei" panose="020B0503020204020204" pitchFamily="34" charset="-122"/>
                <a:ea typeface="Microsoft YaHei" panose="020B0503020204020204" pitchFamily="34" charset="-122"/>
              </a:rPr>
              <a:t>亚历山大一世皇帝亲手签署</a:t>
            </a:r>
            <a:r>
              <a:rPr lang="ru-RU" altLang="zh-CN" sz="900" spc="-1" dirty="0">
                <a:latin typeface="Microsoft YaHei" panose="020B0503020204020204" pitchFamily="34" charset="-122"/>
                <a:ea typeface="Microsoft YaHei" panose="020B0503020204020204" pitchFamily="34" charset="-122"/>
              </a:rPr>
              <a:t> </a:t>
            </a:r>
            <a:r>
              <a:rPr lang="zh-CN" altLang="en-US" sz="900" b="1" spc="-1" dirty="0">
                <a:latin typeface="Microsoft YaHei" panose="020B0503020204020204" pitchFamily="34" charset="-122"/>
                <a:ea typeface="Microsoft YaHei" panose="020B0503020204020204" pitchFamily="34" charset="-122"/>
              </a:rPr>
              <a:t>喀山帝国大学</a:t>
            </a:r>
            <a:r>
              <a:rPr lang="ru-RU" altLang="zh-CN" sz="900" b="1" spc="-1" dirty="0">
                <a:latin typeface="Microsoft YaHei" panose="020B0503020204020204" pitchFamily="34" charset="-122"/>
                <a:ea typeface="Microsoft YaHei" panose="020B0503020204020204" pitchFamily="34" charset="-122"/>
              </a:rPr>
              <a:t> </a:t>
            </a:r>
            <a:r>
              <a:rPr lang="zh-CN" altLang="en-US" sz="900" spc="-1" dirty="0">
                <a:latin typeface="Microsoft YaHei" panose="020B0503020204020204" pitchFamily="34" charset="-122"/>
                <a:ea typeface="Microsoft YaHei" panose="020B0503020204020204" pitchFamily="34" charset="-122"/>
              </a:rPr>
              <a:t>的宪章和开学命令</a:t>
            </a:r>
            <a:endParaRPr lang="en-US" altLang="zh-CN" sz="900" spc="-1" dirty="0">
              <a:latin typeface="Microsoft YaHei" panose="020B0503020204020204" pitchFamily="34" charset="-122"/>
              <a:ea typeface="Microsoft YaHei" panose="020B0503020204020204" pitchFamily="34" charset="-122"/>
            </a:endParaRPr>
          </a:p>
          <a:p>
            <a:pPr lvl="0" defTabSz="457142">
              <a:defRPr/>
            </a:pPr>
            <a:r>
              <a:rPr lang="ru-RU" sz="700" spc="-1" dirty="0">
                <a:latin typeface="PT Sans" panose="020B0503020203020204"/>
              </a:rPr>
              <a:t>Создание по указу Императора Александра </a:t>
            </a:r>
            <a:r>
              <a:rPr lang="en-US" sz="700" spc="-1" dirty="0">
                <a:latin typeface="PS Tans"/>
              </a:rPr>
              <a:t>I </a:t>
            </a:r>
            <a:r>
              <a:rPr lang="ru-RU" sz="700" b="1" spc="-1" dirty="0">
                <a:latin typeface="PT Sans" panose="020B0503020203020204"/>
              </a:rPr>
              <a:t>Императорского Казанского университета</a:t>
            </a:r>
            <a:endParaRPr lang="en-US" sz="700" b="1" spc="-1" dirty="0">
              <a:latin typeface="PS Tans"/>
            </a:endParaRPr>
          </a:p>
        </p:txBody>
      </p:sp>
      <p:sp>
        <p:nvSpPr>
          <p:cNvPr id="335" name="CustomShape 2"/>
          <p:cNvSpPr/>
          <p:nvPr/>
        </p:nvSpPr>
        <p:spPr>
          <a:xfrm>
            <a:off x="903355" y="2824278"/>
            <a:ext cx="59616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1804</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36" name="CustomShape 3"/>
          <p:cNvSpPr/>
          <p:nvPr/>
        </p:nvSpPr>
        <p:spPr>
          <a:xfrm>
            <a:off x="2343996" y="2836881"/>
            <a:ext cx="52560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1917</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37" name="CustomShape 4"/>
          <p:cNvSpPr/>
          <p:nvPr/>
        </p:nvSpPr>
        <p:spPr>
          <a:xfrm>
            <a:off x="3379685" y="2363242"/>
            <a:ext cx="52560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1930</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38" name="CustomShape 5"/>
          <p:cNvSpPr/>
          <p:nvPr/>
        </p:nvSpPr>
        <p:spPr>
          <a:xfrm>
            <a:off x="4018883" y="2273550"/>
            <a:ext cx="129564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ctr"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194</a:t>
            </a:r>
            <a:r>
              <a:rPr kumimoji="0" lang="en-US" sz="1200" b="1" i="0" u="none" strike="noStrike" kern="1200" cap="none" spc="-1" normalizeH="0" baseline="0" noProof="0" dirty="0">
                <a:ln>
                  <a:noFill/>
                </a:ln>
                <a:solidFill>
                  <a:srgbClr val="00549F"/>
                </a:solidFill>
                <a:effectLst/>
                <a:uLnTx/>
                <a:uFillTx/>
                <a:latin typeface="Calibri"/>
              </a:rPr>
              <a:t>4</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40" name="CustomShape 7"/>
          <p:cNvSpPr/>
          <p:nvPr/>
        </p:nvSpPr>
        <p:spPr>
          <a:xfrm>
            <a:off x="7032296" y="2834323"/>
            <a:ext cx="52560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2010</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42" name="CustomShape 9"/>
          <p:cNvSpPr/>
          <p:nvPr/>
        </p:nvSpPr>
        <p:spPr>
          <a:xfrm>
            <a:off x="8057679" y="2547870"/>
            <a:ext cx="52560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2019</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41" name="CustomShape 8"/>
          <p:cNvSpPr/>
          <p:nvPr/>
        </p:nvSpPr>
        <p:spPr>
          <a:xfrm>
            <a:off x="450720" y="2035440"/>
            <a:ext cx="8477280" cy="1006920"/>
          </a:xfrm>
          <a:custGeom>
            <a:avLst/>
            <a:gdLst/>
            <a:ahLst/>
            <a:cxnLst/>
            <a:rect l="l" t="t" r="r" b="b"/>
            <a:pathLst>
              <a:path w="8503655" h="1661534">
                <a:moveTo>
                  <a:pt x="0" y="1661534"/>
                </a:moveTo>
                <a:cubicBezTo>
                  <a:pt x="729018" y="1270298"/>
                  <a:pt x="1458036" y="879062"/>
                  <a:pt x="1835624" y="835844"/>
                </a:cubicBezTo>
                <a:cubicBezTo>
                  <a:pt x="2213212" y="792626"/>
                  <a:pt x="2168856" y="1410187"/>
                  <a:pt x="2265528" y="1402226"/>
                </a:cubicBezTo>
                <a:cubicBezTo>
                  <a:pt x="2362200" y="1394265"/>
                  <a:pt x="2187054" y="922280"/>
                  <a:pt x="2415654" y="788077"/>
                </a:cubicBezTo>
                <a:cubicBezTo>
                  <a:pt x="2644254" y="653874"/>
                  <a:pt x="3351662" y="567438"/>
                  <a:pt x="3637128" y="597008"/>
                </a:cubicBezTo>
                <a:cubicBezTo>
                  <a:pt x="3922594" y="626578"/>
                  <a:pt x="3980597" y="890435"/>
                  <a:pt x="4128448" y="965498"/>
                </a:cubicBezTo>
                <a:cubicBezTo>
                  <a:pt x="4276299" y="1040561"/>
                  <a:pt x="4329753" y="950712"/>
                  <a:pt x="4524233" y="1047384"/>
                </a:cubicBezTo>
                <a:cubicBezTo>
                  <a:pt x="4718713" y="1144056"/>
                  <a:pt x="4863519" y="1495930"/>
                  <a:pt x="5295331" y="1545528"/>
                </a:cubicBezTo>
                <a:cubicBezTo>
                  <a:pt x="5727144" y="1595126"/>
                  <a:pt x="6741265" y="1413040"/>
                  <a:pt x="7115108" y="1344973"/>
                </a:cubicBezTo>
                <a:cubicBezTo>
                  <a:pt x="7488951" y="1276906"/>
                  <a:pt x="7414721" y="1229258"/>
                  <a:pt x="7538389" y="1137124"/>
                </a:cubicBezTo>
                <a:cubicBezTo>
                  <a:pt x="7662057" y="1044990"/>
                  <a:pt x="7777629" y="876634"/>
                  <a:pt x="7857119" y="792169"/>
                </a:cubicBezTo>
                <a:cubicBezTo>
                  <a:pt x="7936609" y="707704"/>
                  <a:pt x="7902681" y="760353"/>
                  <a:pt x="8015329" y="630335"/>
                </a:cubicBezTo>
                <a:cubicBezTo>
                  <a:pt x="8265098" y="420251"/>
                  <a:pt x="8386154" y="169078"/>
                  <a:pt x="8503655" y="0"/>
                </a:cubicBezTo>
              </a:path>
            </a:pathLst>
          </a:custGeom>
          <a:noFill/>
          <a:ln w="25560">
            <a:solidFill>
              <a:srgbClr val="00549F"/>
            </a:solidFill>
            <a:round/>
          </a:ln>
        </p:spPr>
        <p:style>
          <a:lnRef idx="0">
            <a:scrgbClr r="0" g="0" b="0"/>
          </a:lnRef>
          <a:fillRef idx="0">
            <a:scrgbClr r="0" g="0" b="0"/>
          </a:fillRef>
          <a:effectRef idx="0">
            <a:scrgbClr r="0" g="0" b="0"/>
          </a:effectRef>
          <a:fontRef idx="minor"/>
        </p:style>
        <p:txBody>
          <a:bodyPr/>
          <a:lstStyle/>
          <a:p>
            <a:endParaRPr lang="ru-RU" dirty="0"/>
          </a:p>
        </p:txBody>
      </p:sp>
      <p:sp>
        <p:nvSpPr>
          <p:cNvPr id="343" name="CustomShape 10"/>
          <p:cNvSpPr/>
          <p:nvPr/>
        </p:nvSpPr>
        <p:spPr>
          <a:xfrm>
            <a:off x="3769591" y="1752735"/>
            <a:ext cx="2219973" cy="446266"/>
          </a:xfrm>
          <a:prstGeom prst="rect">
            <a:avLst/>
          </a:prstGeom>
          <a:solidFill>
            <a:srgbClr val="FFFFFF"/>
          </a:solidFill>
          <a:ln w="28575">
            <a:solidFill>
              <a:schemeClr val="bg1">
                <a:lumMod val="85000"/>
              </a:schemeClr>
            </a:solidFill>
            <a:round/>
          </a:ln>
        </p:spPr>
        <p:style>
          <a:lnRef idx="0">
            <a:scrgbClr r="0" g="0" b="0"/>
          </a:lnRef>
          <a:fillRef idx="0">
            <a:scrgbClr r="0" g="0" b="0"/>
          </a:fillRef>
          <a:effectRef idx="0">
            <a:scrgbClr r="0" g="0" b="0"/>
          </a:effectRef>
          <a:fontRef idx="minor"/>
        </p:style>
        <p:txBody>
          <a:bodyPr wrap="square" lIns="91070" tIns="45715" rIns="91070" bIns="45715">
            <a:spAutoFit/>
          </a:bodyPr>
          <a:lstStyle/>
          <a:p>
            <a:pPr algn="ctr" defTabSz="457142">
              <a:defRPr/>
            </a:pPr>
            <a:r>
              <a:rPr lang="zh-CN" altLang="en-US" sz="900" b="1" spc="-1" dirty="0">
                <a:latin typeface="Microsoft YaHei" panose="020B0503020204020204" pitchFamily="34" charset="-122"/>
                <a:ea typeface="Microsoft YaHei" panose="020B0503020204020204" pitchFamily="34" charset="-122"/>
              </a:rPr>
              <a:t>扎沃伊斯基</a:t>
            </a:r>
            <a:r>
              <a:rPr lang="zh-CN" altLang="en-US" sz="900" spc="-1" dirty="0">
                <a:latin typeface="Microsoft YaHei" panose="020B0503020204020204" pitchFamily="34" charset="-122"/>
                <a:ea typeface="Microsoft YaHei" panose="020B0503020204020204" pitchFamily="34" charset="-122"/>
              </a:rPr>
              <a:t>教授发现</a:t>
            </a:r>
            <a:r>
              <a:rPr lang="ru-RU" altLang="zh-CN" sz="900" b="1" spc="-1" dirty="0">
                <a:latin typeface="Microsoft YaHei" panose="020B0503020204020204" pitchFamily="34" charset="-122"/>
                <a:ea typeface="Microsoft YaHei" panose="020B0503020204020204" pitchFamily="34" charset="-122"/>
              </a:rPr>
              <a:t> </a:t>
            </a:r>
            <a:r>
              <a:rPr lang="zh-CN" altLang="en-US" sz="900" spc="-1" dirty="0">
                <a:latin typeface="Microsoft YaHei" panose="020B0503020204020204" pitchFamily="34" charset="-122"/>
                <a:ea typeface="Microsoft YaHei" panose="020B0503020204020204" pitchFamily="34" charset="-122"/>
              </a:rPr>
              <a:t>电子顺磁共振</a:t>
            </a:r>
            <a:endParaRPr lang="ru-RU" altLang="zh-CN" sz="900" spc="-1" dirty="0">
              <a:latin typeface="Microsoft YaHei" panose="020B0503020204020204" pitchFamily="34" charset="-122"/>
              <a:ea typeface="Microsoft YaHei" panose="020B0503020204020204" pitchFamily="34" charset="-122"/>
            </a:endParaRPr>
          </a:p>
          <a:p>
            <a:pPr lvl="0" algn="ctr" defTabSz="457142">
              <a:defRPr/>
            </a:pPr>
            <a:r>
              <a:rPr lang="ru-RU" sz="700" b="1" spc="-1" dirty="0">
                <a:latin typeface="PT Sans" panose="020B0503020203020204"/>
              </a:rPr>
              <a:t>Евгений </a:t>
            </a:r>
            <a:r>
              <a:rPr lang="ru-RU" sz="700" b="1" spc="-1" dirty="0" err="1">
                <a:latin typeface="PT Sans" panose="020B0503020203020204"/>
              </a:rPr>
              <a:t>Завойский</a:t>
            </a:r>
            <a:r>
              <a:rPr lang="ru-RU" sz="700" b="1" spc="-1" dirty="0">
                <a:latin typeface="PT Sans" panose="020B0503020203020204"/>
              </a:rPr>
              <a:t> </a:t>
            </a:r>
            <a:r>
              <a:rPr lang="ru-RU" sz="700" spc="-1" dirty="0">
                <a:latin typeface="PT Sans" panose="020B0503020203020204"/>
              </a:rPr>
              <a:t>открыл феномен электронного парамагнитного резонанса</a:t>
            </a:r>
            <a:r>
              <a:rPr lang="ru-RU" sz="700" spc="-1" dirty="0">
                <a:latin typeface="PS Tans"/>
              </a:rPr>
              <a:t> </a:t>
            </a:r>
            <a:r>
              <a:rPr lang="en-US" sz="700" spc="-1" dirty="0">
                <a:latin typeface="PS Tans"/>
              </a:rPr>
              <a:t>(</a:t>
            </a:r>
            <a:r>
              <a:rPr lang="ru-RU" sz="700" spc="-1" dirty="0">
                <a:latin typeface="PT Sans" panose="020B0503020203020204"/>
              </a:rPr>
              <a:t>ЭПР</a:t>
            </a:r>
            <a:r>
              <a:rPr lang="en-US" sz="700" spc="-1" dirty="0">
                <a:latin typeface="PS Tans"/>
              </a:rPr>
              <a:t>)</a:t>
            </a:r>
            <a:endParaRPr kumimoji="0" lang="ru-RU" sz="700" b="0" i="0" u="none" strike="noStrike" kern="1200" cap="none" spc="-1" normalizeH="0" baseline="0" noProof="0" dirty="0">
              <a:ln>
                <a:noFill/>
              </a:ln>
              <a:effectLst/>
              <a:uLnTx/>
              <a:uFillTx/>
              <a:latin typeface="PT Sans" panose="020B0503020203020204"/>
            </a:endParaRPr>
          </a:p>
        </p:txBody>
      </p:sp>
      <p:sp>
        <p:nvSpPr>
          <p:cNvPr id="344" name="CustomShape 11"/>
          <p:cNvSpPr/>
          <p:nvPr/>
        </p:nvSpPr>
        <p:spPr>
          <a:xfrm>
            <a:off x="2933038" y="2628278"/>
            <a:ext cx="1546789" cy="553988"/>
          </a:xfrm>
          <a:prstGeom prst="rect">
            <a:avLst/>
          </a:prstGeom>
          <a:solidFill>
            <a:srgbClr val="00549F">
              <a:alpha val="30196"/>
            </a:srgbClr>
          </a:solidFill>
          <a:ln w="28575">
            <a:noFill/>
            <a:round/>
          </a:ln>
        </p:spPr>
        <p:style>
          <a:lnRef idx="0">
            <a:scrgbClr r="0" g="0" b="0"/>
          </a:lnRef>
          <a:fillRef idx="0">
            <a:scrgbClr r="0" g="0" b="0"/>
          </a:fillRef>
          <a:effectRef idx="0">
            <a:scrgbClr r="0" g="0" b="0"/>
          </a:effectRef>
          <a:fontRef idx="minor"/>
        </p:style>
        <p:txBody>
          <a:bodyPr wrap="square" lIns="91070" tIns="45715" rIns="91070" bIns="45715">
            <a:spAutoFit/>
          </a:bodyPr>
          <a:lstStyle/>
          <a:p>
            <a:pPr lvl="0" algn="ctr" defTabSz="457142">
              <a:defRPr/>
            </a:pPr>
            <a:r>
              <a:rPr lang="zh-CN" altLang="en-US" sz="900" spc="-1" dirty="0">
                <a:latin typeface="Microsoft YaHei" panose="020B0503020204020204" pitchFamily="34" charset="-122"/>
                <a:ea typeface="Microsoft YaHei" panose="020B0503020204020204" pitchFamily="34" charset="-122"/>
              </a:rPr>
              <a:t>喀山国立大学</a:t>
            </a:r>
            <a:r>
              <a:rPr lang="ru-RU" altLang="zh-CN" sz="900" spc="-1" dirty="0">
                <a:latin typeface="Microsoft YaHei" panose="020B0503020204020204" pitchFamily="34" charset="-122"/>
                <a:ea typeface="Microsoft YaHei" panose="020B0503020204020204" pitchFamily="34" charset="-122"/>
              </a:rPr>
              <a:t> </a:t>
            </a:r>
            <a:r>
              <a:rPr lang="zh-CN" altLang="en-US" sz="900" spc="-1" dirty="0">
                <a:latin typeface="Microsoft YaHei" panose="020B0503020204020204" pitchFamily="34" charset="-122"/>
                <a:ea typeface="Microsoft YaHei" panose="020B0503020204020204" pitchFamily="34" charset="-122"/>
              </a:rPr>
              <a:t>结构改革</a:t>
            </a:r>
            <a:endParaRPr lang="ru-RU" altLang="zh-CN" sz="900" spc="-1" dirty="0">
              <a:latin typeface="Microsoft YaHei" panose="020B0503020204020204" pitchFamily="34" charset="-122"/>
              <a:ea typeface="Microsoft YaHei" panose="020B0503020204020204" pitchFamily="34" charset="-122"/>
            </a:endParaRPr>
          </a:p>
          <a:p>
            <a:pPr lvl="0" algn="ctr" defTabSz="457142">
              <a:defRPr/>
            </a:pPr>
            <a:r>
              <a:rPr lang="ru-RU" sz="700" spc="-1" dirty="0">
                <a:latin typeface="PT Sans" panose="020B0503020203020204"/>
              </a:rPr>
              <a:t>Обновление инфраструктуры</a:t>
            </a:r>
            <a:r>
              <a:rPr lang="ru-RU" sz="700" spc="-1" dirty="0">
                <a:latin typeface="PS Tans"/>
              </a:rPr>
              <a:t> </a:t>
            </a:r>
            <a:r>
              <a:rPr lang="ru-RU" sz="700" b="1" spc="-1" dirty="0">
                <a:latin typeface="PT Sans" panose="020B0503020203020204"/>
              </a:rPr>
              <a:t>Казанского государственного университета</a:t>
            </a:r>
            <a:endParaRPr lang="en-US" sz="700" spc="-1" dirty="0">
              <a:latin typeface="PS Tans"/>
            </a:endParaRPr>
          </a:p>
        </p:txBody>
      </p:sp>
      <p:pic>
        <p:nvPicPr>
          <p:cNvPr id="347" name="Picture 2"/>
          <p:cNvPicPr/>
          <p:nvPr/>
        </p:nvPicPr>
        <p:blipFill>
          <a:blip r:embed="rId2"/>
          <a:stretch/>
        </p:blipFill>
        <p:spPr>
          <a:xfrm>
            <a:off x="981952" y="3846423"/>
            <a:ext cx="783000" cy="1091520"/>
          </a:xfrm>
          <a:prstGeom prst="rect">
            <a:avLst/>
          </a:prstGeom>
          <a:ln>
            <a:noFill/>
          </a:ln>
          <a:effectLst>
            <a:outerShdw dist="139498" dir="2700000">
              <a:srgbClr val="333333">
                <a:alpha val="65000"/>
              </a:srgbClr>
            </a:outerShdw>
          </a:effectLst>
        </p:spPr>
      </p:pic>
      <p:sp>
        <p:nvSpPr>
          <p:cNvPr id="345" name="CustomShape 12"/>
          <p:cNvSpPr/>
          <p:nvPr/>
        </p:nvSpPr>
        <p:spPr>
          <a:xfrm>
            <a:off x="6056318" y="3037242"/>
            <a:ext cx="2240241" cy="630034"/>
          </a:xfrm>
          <a:prstGeom prst="rect">
            <a:avLst/>
          </a:prstGeom>
          <a:solidFill>
            <a:srgbClr val="00549F">
              <a:alpha val="30196"/>
            </a:srgbClr>
          </a:solidFill>
          <a:ln w="28575">
            <a:noFill/>
            <a:round/>
          </a:ln>
        </p:spPr>
        <p:style>
          <a:lnRef idx="0">
            <a:scrgbClr r="0" g="0" b="0"/>
          </a:lnRef>
          <a:fillRef idx="0">
            <a:scrgbClr r="0" g="0" b="0"/>
          </a:fillRef>
          <a:effectRef idx="0">
            <a:scrgbClr r="0" g="0" b="0"/>
          </a:effectRef>
          <a:fontRef idx="minor"/>
        </p:style>
        <p:txBody>
          <a:bodyPr wrap="square" lIns="91070" tIns="45715" rIns="91070" bIns="45715">
            <a:spAutoFit/>
          </a:bodyPr>
          <a:lstStyle/>
          <a:p>
            <a:pPr lvl="0" algn="ctr" defTabSz="457142">
              <a:defRPr/>
            </a:pPr>
            <a:r>
              <a:rPr lang="zh-CN" altLang="en-US" sz="900" b="1" spc="-1" dirty="0">
                <a:latin typeface="Microsoft YaHei" panose="020B0503020204020204" pitchFamily="34" charset="-122"/>
                <a:ea typeface="Microsoft YaHei" panose="020B0503020204020204" pitchFamily="34" charset="-122"/>
              </a:rPr>
              <a:t>喀山联邦大学</a:t>
            </a:r>
            <a:r>
              <a:rPr lang="zh-CN" altLang="en-US" sz="900" spc="-1" dirty="0">
                <a:latin typeface="Microsoft YaHei" panose="020B0503020204020204" pitchFamily="34" charset="-122"/>
                <a:ea typeface="Microsoft YaHei" panose="020B0503020204020204" pitchFamily="34" charset="-122"/>
              </a:rPr>
              <a:t>成立日期</a:t>
            </a:r>
            <a:r>
              <a:rPr lang="ru-RU" altLang="zh-CN" sz="900" spc="-1" dirty="0">
                <a:latin typeface="Microsoft YaHei" panose="020B0503020204020204" pitchFamily="34" charset="-122"/>
                <a:ea typeface="Microsoft YaHei" panose="020B0503020204020204" pitchFamily="34" charset="-122"/>
              </a:rPr>
              <a:t> </a:t>
            </a:r>
            <a:r>
              <a:rPr lang="zh-CN" altLang="en-US" sz="900" spc="-1" dirty="0">
                <a:latin typeface="Microsoft YaHei" panose="020B0503020204020204" pitchFamily="34" charset="-122"/>
                <a:ea typeface="Microsoft YaHei" panose="020B0503020204020204" pitchFamily="34" charset="-122"/>
              </a:rPr>
              <a:t>大学开始大规模的发展项目</a:t>
            </a:r>
            <a:endParaRPr lang="ru-RU" altLang="zh-CN" sz="900" spc="-1" dirty="0">
              <a:latin typeface="Microsoft YaHei" panose="020B0503020204020204" pitchFamily="34" charset="-122"/>
              <a:ea typeface="Microsoft YaHei" panose="020B0503020204020204" pitchFamily="34" charset="-122"/>
            </a:endParaRPr>
          </a:p>
          <a:p>
            <a:pPr lvl="0" algn="ctr" defTabSz="457142">
              <a:lnSpc>
                <a:spcPct val="80000"/>
              </a:lnSpc>
              <a:defRPr/>
            </a:pPr>
            <a:r>
              <a:rPr lang="ru-RU" sz="700" spc="-1" dirty="0">
                <a:latin typeface="PT Sans" panose="020B0503020203020204"/>
              </a:rPr>
              <a:t>Образован </a:t>
            </a:r>
            <a:r>
              <a:rPr lang="ru-RU" sz="700" b="1" spc="-1" dirty="0">
                <a:latin typeface="PT Sans" panose="020B0503020203020204"/>
              </a:rPr>
              <a:t>Казанский федеральный университет</a:t>
            </a:r>
            <a:r>
              <a:rPr lang="ru-RU" sz="700" b="1" spc="-1" dirty="0">
                <a:latin typeface="PS Tans"/>
              </a:rPr>
              <a:t> </a:t>
            </a:r>
            <a:r>
              <a:rPr lang="ru-RU" sz="700" spc="-1" dirty="0">
                <a:latin typeface="PT Sans" panose="020B0503020203020204"/>
              </a:rPr>
              <a:t>и начата реализация крупномасштабных программ развития</a:t>
            </a:r>
            <a:endParaRPr lang="en-US" sz="700" spc="-1" dirty="0">
              <a:latin typeface="PS Tans"/>
            </a:endParaRPr>
          </a:p>
        </p:txBody>
      </p:sp>
      <p:pic>
        <p:nvPicPr>
          <p:cNvPr id="348" name="Picture 10"/>
          <p:cNvPicPr/>
          <p:nvPr/>
        </p:nvPicPr>
        <p:blipFill>
          <a:blip r:embed="rId3"/>
          <a:stretch/>
        </p:blipFill>
        <p:spPr>
          <a:xfrm>
            <a:off x="993539" y="573237"/>
            <a:ext cx="2328463" cy="1179984"/>
          </a:xfrm>
          <a:prstGeom prst="rect">
            <a:avLst/>
          </a:prstGeom>
          <a:ln>
            <a:noFill/>
          </a:ln>
        </p:spPr>
      </p:pic>
      <p:pic>
        <p:nvPicPr>
          <p:cNvPr id="349" name="Picture 2"/>
          <p:cNvPicPr/>
          <p:nvPr/>
        </p:nvPicPr>
        <p:blipFill>
          <a:blip r:embed="rId4"/>
          <a:stretch/>
        </p:blipFill>
        <p:spPr>
          <a:xfrm>
            <a:off x="6470945" y="2219452"/>
            <a:ext cx="465937" cy="471770"/>
          </a:xfrm>
          <a:prstGeom prst="rect">
            <a:avLst/>
          </a:prstGeom>
          <a:ln>
            <a:noFill/>
          </a:ln>
        </p:spPr>
      </p:pic>
      <p:sp>
        <p:nvSpPr>
          <p:cNvPr id="350" name="CustomShape 14"/>
          <p:cNvSpPr/>
          <p:nvPr/>
        </p:nvSpPr>
        <p:spPr>
          <a:xfrm>
            <a:off x="5083172" y="2620455"/>
            <a:ext cx="713880" cy="274320"/>
          </a:xfrm>
          <a:prstGeom prst="rect">
            <a:avLst/>
          </a:prstGeom>
          <a:noFill/>
          <a:ln>
            <a:noFill/>
          </a:ln>
        </p:spPr>
        <p:style>
          <a:lnRef idx="0">
            <a:scrgbClr r="0" g="0" b="0"/>
          </a:lnRef>
          <a:fillRef idx="0">
            <a:scrgbClr r="0" g="0" b="0"/>
          </a:fillRef>
          <a:effectRef idx="0">
            <a:scrgbClr r="0" g="0" b="0"/>
          </a:effectRef>
          <a:fontRef idx="minor"/>
        </p:style>
        <p:txBody>
          <a:bodyPr lIns="91430" tIns="45715" rIns="91430" bIns="45715">
            <a:spAutoFit/>
          </a:bodyPr>
          <a:lstStyle/>
          <a:p>
            <a:pPr marL="0" marR="0" lvl="0" indent="0" algn="ctr"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1955</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52" name="CustomShape 16"/>
          <p:cNvSpPr/>
          <p:nvPr/>
        </p:nvSpPr>
        <p:spPr>
          <a:xfrm>
            <a:off x="6457200" y="2664884"/>
            <a:ext cx="549172" cy="274320"/>
          </a:xfrm>
          <a:prstGeom prst="rect">
            <a:avLst/>
          </a:prstGeom>
          <a:noFill/>
          <a:ln>
            <a:noFill/>
          </a:ln>
        </p:spPr>
        <p:style>
          <a:lnRef idx="0">
            <a:scrgbClr r="0" g="0" b="0"/>
          </a:lnRef>
          <a:fillRef idx="0">
            <a:scrgbClr r="0" g="0" b="0"/>
          </a:fillRef>
          <a:effectRef idx="0">
            <a:scrgbClr r="0" g="0" b="0"/>
          </a:effectRef>
          <a:fontRef idx="minor"/>
        </p:style>
        <p:txBody>
          <a:bodyPr wrap="square" lIns="91430" tIns="45715" rIns="91430" bIns="45715">
            <a:spAutoFit/>
          </a:bodyPr>
          <a:lstStyle/>
          <a:p>
            <a:pPr marL="0" marR="0" lvl="0" indent="0" algn="ctr"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1979</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56" name="CustomShape 20"/>
          <p:cNvSpPr/>
          <p:nvPr/>
        </p:nvSpPr>
        <p:spPr>
          <a:xfrm>
            <a:off x="3713420" y="3876873"/>
            <a:ext cx="1987145" cy="276262"/>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700" spc="-1" dirty="0">
                <a:latin typeface="Microsoft YaHei" panose="020B0503020204020204" pitchFamily="34" charset="-122"/>
                <a:ea typeface="Microsoft YaHei" panose="020B0503020204020204" pitchFamily="34" charset="-122"/>
              </a:rPr>
              <a:t>喀山化学技术大学</a:t>
            </a:r>
            <a:endParaRPr lang="ru-RU" altLang="zh-CN" sz="700" spc="-1" dirty="0">
              <a:latin typeface="Microsoft YaHei" panose="020B0503020204020204" pitchFamily="34" charset="-122"/>
              <a:ea typeface="Microsoft YaHei" panose="020B0503020204020204" pitchFamily="34" charset="-122"/>
            </a:endParaRPr>
          </a:p>
          <a:p>
            <a:pPr algn="ctr" defTabSz="457142">
              <a:defRPr/>
            </a:pPr>
            <a:r>
              <a:rPr lang="ru-RU" sz="500" spc="-1" dirty="0">
                <a:latin typeface="PT Sans" panose="020B0503020203020204"/>
              </a:rPr>
              <a:t>Казанский химико-технологический институт</a:t>
            </a:r>
            <a:endParaRPr lang="en-US" sz="500" spc="-1" dirty="0"/>
          </a:p>
        </p:txBody>
      </p:sp>
      <p:sp>
        <p:nvSpPr>
          <p:cNvPr id="358" name="CustomShape 22"/>
          <p:cNvSpPr/>
          <p:nvPr/>
        </p:nvSpPr>
        <p:spPr>
          <a:xfrm>
            <a:off x="3363053" y="4188502"/>
            <a:ext cx="2337512" cy="276262"/>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700" spc="-1" dirty="0">
                <a:latin typeface="Microsoft YaHei" panose="020B0503020204020204" pitchFamily="34" charset="-122"/>
                <a:ea typeface="Microsoft YaHei" panose="020B0503020204020204" pitchFamily="34" charset="-122"/>
              </a:rPr>
              <a:t>喀山医学院</a:t>
            </a:r>
            <a:endParaRPr lang="ru-RU" altLang="zh-CN" sz="700" spc="-1" dirty="0">
              <a:latin typeface="Microsoft YaHei" panose="020B0503020204020204" pitchFamily="34" charset="-122"/>
              <a:ea typeface="Microsoft YaHei" panose="020B0503020204020204" pitchFamily="34" charset="-122"/>
            </a:endParaRPr>
          </a:p>
          <a:p>
            <a:pPr algn="ctr" defTabSz="457142">
              <a:defRPr/>
            </a:pPr>
            <a:r>
              <a:rPr lang="ru-RU" sz="500" spc="-1" dirty="0">
                <a:latin typeface="PT Sans" panose="020B0503020203020204"/>
              </a:rPr>
              <a:t>Казанский</a:t>
            </a:r>
            <a:r>
              <a:rPr lang="ru-RU" sz="500" spc="-1" dirty="0"/>
              <a:t> медицинский институт</a:t>
            </a:r>
          </a:p>
        </p:txBody>
      </p:sp>
      <p:sp>
        <p:nvSpPr>
          <p:cNvPr id="360" name="CustomShape 24"/>
          <p:cNvSpPr/>
          <p:nvPr/>
        </p:nvSpPr>
        <p:spPr>
          <a:xfrm>
            <a:off x="3153646" y="4507257"/>
            <a:ext cx="2399591" cy="276262"/>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700" spc="-1" dirty="0">
                <a:latin typeface="Microsoft YaHei" panose="020B0503020204020204" pitchFamily="34" charset="-122"/>
                <a:ea typeface="Microsoft YaHei" panose="020B0503020204020204" pitchFamily="34" charset="-122"/>
              </a:rPr>
              <a:t>喀山航空学院</a:t>
            </a:r>
            <a:endParaRPr lang="en-US" altLang="zh-CN" sz="700" spc="-1" dirty="0">
              <a:latin typeface="Microsoft YaHei" panose="020B0503020204020204" pitchFamily="34" charset="-122"/>
              <a:ea typeface="Microsoft YaHei" panose="020B0503020204020204" pitchFamily="34" charset="-122"/>
            </a:endParaRPr>
          </a:p>
          <a:p>
            <a:pPr algn="ctr" defTabSz="457142">
              <a:defRPr/>
            </a:pPr>
            <a:r>
              <a:rPr lang="ru-RU" sz="500" spc="-1" dirty="0">
                <a:latin typeface="PT Sans" panose="020B0503020203020204"/>
              </a:rPr>
              <a:t>Казанский авиационный институт им. А. Туполева</a:t>
            </a:r>
          </a:p>
        </p:txBody>
      </p:sp>
      <p:sp>
        <p:nvSpPr>
          <p:cNvPr id="362" name="CustomShape 26"/>
          <p:cNvSpPr/>
          <p:nvPr/>
        </p:nvSpPr>
        <p:spPr>
          <a:xfrm>
            <a:off x="2990830" y="4802607"/>
            <a:ext cx="1845696" cy="276262"/>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700" spc="-1" dirty="0">
                <a:latin typeface="Microsoft YaHei" panose="020B0503020204020204" pitchFamily="34" charset="-122"/>
                <a:ea typeface="Microsoft YaHei" panose="020B0503020204020204" pitchFamily="34" charset="-122"/>
              </a:rPr>
              <a:t>苏联科学院喀山研究分支</a:t>
            </a:r>
            <a:endParaRPr lang="en-US" altLang="zh-CN" sz="700" spc="-1" dirty="0">
              <a:latin typeface="Microsoft YaHei" panose="020B0503020204020204" pitchFamily="34" charset="-122"/>
              <a:ea typeface="Microsoft YaHei" panose="020B0503020204020204" pitchFamily="34" charset="-122"/>
            </a:endParaRPr>
          </a:p>
          <a:p>
            <a:pPr algn="ctr" defTabSz="457142">
              <a:defRPr/>
            </a:pPr>
            <a:r>
              <a:rPr lang="ru-RU" sz="500" spc="-1" dirty="0">
                <a:latin typeface="PT Sans" panose="020B0503020203020204"/>
              </a:rPr>
              <a:t>Казанский научный центр АН СССР</a:t>
            </a:r>
          </a:p>
        </p:txBody>
      </p:sp>
      <p:sp>
        <p:nvSpPr>
          <p:cNvPr id="363" name="CustomShape 27"/>
          <p:cNvSpPr/>
          <p:nvPr/>
        </p:nvSpPr>
        <p:spPr>
          <a:xfrm rot="5400000">
            <a:off x="2605985" y="3703942"/>
            <a:ext cx="1220702" cy="202947"/>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366" name="CustomShape 30"/>
          <p:cNvSpPr/>
          <p:nvPr/>
        </p:nvSpPr>
        <p:spPr>
          <a:xfrm rot="5400000">
            <a:off x="2247441" y="3869770"/>
            <a:ext cx="1523791" cy="187043"/>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367" name="CustomShape 31"/>
          <p:cNvSpPr/>
          <p:nvPr/>
        </p:nvSpPr>
        <p:spPr>
          <a:xfrm rot="5400000">
            <a:off x="2960925" y="3589518"/>
            <a:ext cx="967769" cy="178047"/>
          </a:xfrm>
          <a:prstGeom prst="stripedRightArrow">
            <a:avLst>
              <a:gd name="adj1" fmla="val 56633"/>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368" name="CustomShape 32"/>
          <p:cNvSpPr/>
          <p:nvPr/>
        </p:nvSpPr>
        <p:spPr>
          <a:xfrm rot="5400000">
            <a:off x="3316397" y="3452560"/>
            <a:ext cx="717880" cy="201582"/>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solidFill>
                <a:schemeClr val="bg1">
                  <a:lumMod val="85000"/>
                </a:schemeClr>
              </a:solidFill>
            </a:endParaRPr>
          </a:p>
        </p:txBody>
      </p:sp>
      <p:sp>
        <p:nvSpPr>
          <p:cNvPr id="369" name="CustomShape 33"/>
          <p:cNvSpPr/>
          <p:nvPr/>
        </p:nvSpPr>
        <p:spPr>
          <a:xfrm>
            <a:off x="1155037" y="1834180"/>
            <a:ext cx="2390003" cy="446266"/>
          </a:xfrm>
          <a:prstGeom prst="rect">
            <a:avLst/>
          </a:prstGeom>
          <a:solidFill>
            <a:srgbClr val="FFFFFF"/>
          </a:solidFill>
          <a:ln w="28575">
            <a:solidFill>
              <a:schemeClr val="bg1">
                <a:lumMod val="85000"/>
              </a:schemeClr>
            </a:solidFill>
            <a:round/>
          </a:ln>
        </p:spPr>
        <p:style>
          <a:lnRef idx="0">
            <a:scrgbClr r="0" g="0" b="0"/>
          </a:lnRef>
          <a:fillRef idx="0">
            <a:scrgbClr r="0" g="0" b="0"/>
          </a:fillRef>
          <a:effectRef idx="0">
            <a:scrgbClr r="0" g="0" b="0"/>
          </a:effectRef>
          <a:fontRef idx="minor"/>
        </p:style>
        <p:txBody>
          <a:bodyPr wrap="square" lIns="91430" tIns="45715" rIns="91430" bIns="45715">
            <a:spAutoFit/>
          </a:bodyPr>
          <a:lstStyle/>
          <a:p>
            <a:pPr algn="just" defTabSz="457142">
              <a:defRPr/>
            </a:pPr>
            <a:r>
              <a:rPr lang="zh-CN" altLang="en-US" sz="900" spc="-1" dirty="0">
                <a:latin typeface="Microsoft YaHei" panose="020B0503020204020204" pitchFamily="34" charset="-122"/>
                <a:ea typeface="Microsoft YaHei" panose="020B0503020204020204" pitchFamily="34" charset="-122"/>
              </a:rPr>
              <a:t>第</a:t>
            </a:r>
            <a:r>
              <a:rPr lang="en-US" altLang="zh-CN" sz="900" spc="-1" dirty="0">
                <a:latin typeface="Microsoft YaHei" panose="020B0503020204020204" pitchFamily="34" charset="-122"/>
                <a:ea typeface="Microsoft YaHei" panose="020B0503020204020204" pitchFamily="34" charset="-122"/>
              </a:rPr>
              <a:t>44</a:t>
            </a:r>
            <a:r>
              <a:rPr lang="zh-CN" altLang="en-US" sz="900" spc="-1" dirty="0">
                <a:latin typeface="Microsoft YaHei" panose="020B0503020204020204" pitchFamily="34" charset="-122"/>
                <a:ea typeface="Microsoft YaHei" panose="020B0503020204020204" pitchFamily="34" charset="-122"/>
              </a:rPr>
              <a:t>个化学元素，钌，被</a:t>
            </a:r>
            <a:r>
              <a:rPr lang="zh-CN" altLang="en-US" sz="900" b="1" spc="-1" dirty="0">
                <a:latin typeface="Microsoft YaHei" panose="020B0503020204020204" pitchFamily="34" charset="-122"/>
                <a:ea typeface="Microsoft YaHei" panose="020B0503020204020204" pitchFamily="34" charset="-122"/>
              </a:rPr>
              <a:t>克拉吴斯</a:t>
            </a:r>
            <a:r>
              <a:rPr lang="zh-CN" altLang="en-US" sz="900" spc="-1" dirty="0">
                <a:latin typeface="Microsoft YaHei" panose="020B0503020204020204" pitchFamily="34" charset="-122"/>
                <a:ea typeface="Microsoft YaHei" panose="020B0503020204020204" pitchFamily="34" charset="-122"/>
              </a:rPr>
              <a:t>教授发现</a:t>
            </a:r>
            <a:endParaRPr lang="ru-RU" altLang="zh-CN" sz="900" spc="-1" dirty="0">
              <a:latin typeface="Microsoft YaHei" panose="020B0503020204020204" pitchFamily="34" charset="-122"/>
              <a:ea typeface="Microsoft YaHei" panose="020B0503020204020204" pitchFamily="34" charset="-122"/>
            </a:endParaRPr>
          </a:p>
          <a:p>
            <a:pPr lvl="0" algn="just" defTabSz="457142">
              <a:defRPr/>
            </a:pPr>
            <a:r>
              <a:rPr lang="ru-RU" sz="700" spc="-1" dirty="0">
                <a:latin typeface="PT Sans" panose="020B0503020203020204"/>
              </a:rPr>
              <a:t>Открытие профессором</a:t>
            </a:r>
            <a:r>
              <a:rPr lang="en-US" sz="700" spc="-1" dirty="0">
                <a:latin typeface="PS Tans"/>
              </a:rPr>
              <a:t> </a:t>
            </a:r>
            <a:r>
              <a:rPr lang="ru-RU" sz="700" b="1" spc="-1" dirty="0">
                <a:latin typeface="PT Sans" panose="020B0503020203020204"/>
              </a:rPr>
              <a:t>Карлом Клаусом </a:t>
            </a:r>
            <a:r>
              <a:rPr lang="ru-RU" sz="700" spc="-1" dirty="0">
                <a:latin typeface="PT Sans" panose="020B0503020203020204"/>
              </a:rPr>
              <a:t>химического элемента Рутений</a:t>
            </a:r>
            <a:endParaRPr lang="en-US" sz="700" spc="-1" dirty="0">
              <a:latin typeface="PS Tans"/>
            </a:endParaRPr>
          </a:p>
        </p:txBody>
      </p:sp>
      <p:pic>
        <p:nvPicPr>
          <p:cNvPr id="371" name="Picture 2"/>
          <p:cNvPicPr/>
          <p:nvPr/>
        </p:nvPicPr>
        <p:blipFill>
          <a:blip r:embed="rId5"/>
          <a:stretch/>
        </p:blipFill>
        <p:spPr>
          <a:xfrm>
            <a:off x="1673316" y="2215734"/>
            <a:ext cx="368640" cy="368640"/>
          </a:xfrm>
          <a:prstGeom prst="rect">
            <a:avLst/>
          </a:prstGeom>
          <a:ln>
            <a:noFill/>
          </a:ln>
        </p:spPr>
      </p:pic>
      <p:sp>
        <p:nvSpPr>
          <p:cNvPr id="370" name="CustomShape 34"/>
          <p:cNvSpPr/>
          <p:nvPr/>
        </p:nvSpPr>
        <p:spPr>
          <a:xfrm>
            <a:off x="2020489" y="2220883"/>
            <a:ext cx="525600" cy="274320"/>
          </a:xfrm>
          <a:prstGeom prst="rect">
            <a:avLst/>
          </a:prstGeom>
          <a:noFill/>
          <a:ln>
            <a:noFill/>
          </a:ln>
        </p:spPr>
        <p:style>
          <a:lnRef idx="0">
            <a:scrgbClr r="0" g="0" b="0"/>
          </a:lnRef>
          <a:fillRef idx="0">
            <a:scrgbClr r="0" g="0" b="0"/>
          </a:fillRef>
          <a:effectRef idx="0">
            <a:scrgbClr r="0" g="0" b="0"/>
          </a:effectRef>
          <a:fontRef idx="minor"/>
        </p:style>
        <p:txBody>
          <a:bodyPr wrap="square"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1844</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sp>
        <p:nvSpPr>
          <p:cNvPr id="372" name="CustomShape 35"/>
          <p:cNvSpPr/>
          <p:nvPr/>
        </p:nvSpPr>
        <p:spPr>
          <a:xfrm>
            <a:off x="5727228" y="2699721"/>
            <a:ext cx="713880" cy="274320"/>
          </a:xfrm>
          <a:prstGeom prst="rect">
            <a:avLst/>
          </a:prstGeom>
          <a:noFill/>
          <a:ln>
            <a:noFill/>
          </a:ln>
        </p:spPr>
        <p:style>
          <a:lnRef idx="0">
            <a:scrgbClr r="0" g="0" b="0"/>
          </a:lnRef>
          <a:fillRef idx="0">
            <a:scrgbClr r="0" g="0" b="0"/>
          </a:fillRef>
          <a:effectRef idx="0">
            <a:scrgbClr r="0" g="0" b="0"/>
          </a:effectRef>
          <a:fontRef idx="minor"/>
        </p:style>
        <p:txBody>
          <a:bodyPr lIns="91430" tIns="45715" rIns="91430" bIns="45715">
            <a:spAutoFit/>
          </a:bodyPr>
          <a:lstStyle/>
          <a:p>
            <a:pPr marL="0" marR="0" lvl="0" indent="0" algn="ctr"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1981</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pic>
        <p:nvPicPr>
          <p:cNvPr id="374" name="Picture 4"/>
          <p:cNvPicPr/>
          <p:nvPr/>
        </p:nvPicPr>
        <p:blipFill>
          <a:blip r:embed="rId6"/>
          <a:stretch/>
        </p:blipFill>
        <p:spPr>
          <a:xfrm>
            <a:off x="5207094" y="2154834"/>
            <a:ext cx="452380" cy="518706"/>
          </a:xfrm>
          <a:prstGeom prst="rect">
            <a:avLst/>
          </a:prstGeom>
          <a:ln>
            <a:noFill/>
          </a:ln>
        </p:spPr>
      </p:pic>
      <p:pic>
        <p:nvPicPr>
          <p:cNvPr id="376" name="Picture 2"/>
          <p:cNvPicPr/>
          <p:nvPr/>
        </p:nvPicPr>
        <p:blipFill>
          <a:blip r:embed="rId7"/>
          <a:stretch/>
        </p:blipFill>
        <p:spPr>
          <a:xfrm>
            <a:off x="5884024" y="2219452"/>
            <a:ext cx="399231" cy="518707"/>
          </a:xfrm>
          <a:prstGeom prst="rect">
            <a:avLst/>
          </a:prstGeom>
          <a:ln>
            <a:noFill/>
          </a:ln>
        </p:spPr>
      </p:pic>
      <p:pic>
        <p:nvPicPr>
          <p:cNvPr id="377" name="Picture 2"/>
          <p:cNvPicPr/>
          <p:nvPr/>
        </p:nvPicPr>
        <p:blipFill>
          <a:blip r:embed="rId8"/>
          <a:stretch/>
        </p:blipFill>
        <p:spPr>
          <a:xfrm>
            <a:off x="8322279" y="2749908"/>
            <a:ext cx="310006" cy="601933"/>
          </a:xfrm>
          <a:prstGeom prst="rect">
            <a:avLst/>
          </a:prstGeom>
          <a:ln>
            <a:noFill/>
          </a:ln>
        </p:spPr>
      </p:pic>
      <p:sp>
        <p:nvSpPr>
          <p:cNvPr id="387" name="TextShape 43"/>
          <p:cNvSpPr txBox="1"/>
          <p:nvPr/>
        </p:nvSpPr>
        <p:spPr>
          <a:xfrm>
            <a:off x="782576" y="45670"/>
            <a:ext cx="5337180" cy="488160"/>
          </a:xfrm>
          <a:prstGeom prst="rect">
            <a:avLst/>
          </a:prstGeom>
          <a:noFill/>
          <a:ln>
            <a:noFill/>
          </a:ln>
        </p:spPr>
        <p:txBody>
          <a:bodyPr lIns="91430" tIns="45715" rIns="91430" bIns="45715" anchor="ctr">
            <a:normAutofit/>
          </a:bodyPr>
          <a:lstStyle/>
          <a:p>
            <a:pPr lvl="0" defTabSz="457142">
              <a:defRPr/>
            </a:pPr>
            <a:r>
              <a:rPr lang="ru-RU" sz="1600" b="1" spc="-1" dirty="0">
                <a:solidFill>
                  <a:srgbClr val="FFFFFF"/>
                </a:solidFill>
                <a:latin typeface="PT Sans" panose="020B0503020203020204"/>
              </a:rPr>
              <a:t>КАЗАНСКИЙ УНИВЕРСИТЕТ</a:t>
            </a:r>
            <a:r>
              <a:rPr lang="en-US" sz="1600" b="1" spc="-1" dirty="0">
                <a:solidFill>
                  <a:srgbClr val="FFFFFF"/>
                </a:solidFill>
              </a:rPr>
              <a:t>:</a:t>
            </a:r>
            <a:r>
              <a:rPr lang="ru-RU" sz="1600" b="1" spc="-1" dirty="0">
                <a:solidFill>
                  <a:srgbClr val="FFFFFF"/>
                </a:solidFill>
                <a:latin typeface="PT Sans" panose="020B0503020203020204"/>
              </a:rPr>
              <a:t> ЭТАПЫ РАЗВИТИЯ</a:t>
            </a:r>
            <a:endParaRPr lang="en-US" sz="1600" b="1" spc="-1" dirty="0">
              <a:solidFill>
                <a:srgbClr val="FFFFFF"/>
              </a:solidFill>
            </a:endParaRPr>
          </a:p>
        </p:txBody>
      </p:sp>
      <p:pic>
        <p:nvPicPr>
          <p:cNvPr id="2" name="Рисунок 1">
            <a:extLst>
              <a:ext uri="{FF2B5EF4-FFF2-40B4-BE49-F238E27FC236}">
                <a16:creationId xmlns:a16="http://schemas.microsoft.com/office/drawing/2014/main" id="{85E27E84-3969-4422-8709-E8B957E7CC46}"/>
              </a:ext>
            </a:extLst>
          </p:cNvPr>
          <p:cNvPicPr>
            <a:picLocks noChangeAspect="1"/>
          </p:cNvPicPr>
          <p:nvPr/>
        </p:nvPicPr>
        <p:blipFill>
          <a:blip r:embed="rId9"/>
          <a:stretch>
            <a:fillRect/>
          </a:stretch>
        </p:blipFill>
        <p:spPr>
          <a:xfrm>
            <a:off x="7475305" y="2313149"/>
            <a:ext cx="365643" cy="258388"/>
          </a:xfrm>
          <a:prstGeom prst="rect">
            <a:avLst/>
          </a:prstGeom>
          <a:ln w="28575">
            <a:solidFill>
              <a:schemeClr val="tx2">
                <a:lumMod val="60000"/>
                <a:lumOff val="40000"/>
              </a:schemeClr>
            </a:solidFill>
          </a:ln>
        </p:spPr>
      </p:pic>
      <p:sp>
        <p:nvSpPr>
          <p:cNvPr id="57" name="CustomShape 7">
            <a:extLst>
              <a:ext uri="{FF2B5EF4-FFF2-40B4-BE49-F238E27FC236}">
                <a16:creationId xmlns:a16="http://schemas.microsoft.com/office/drawing/2014/main" id="{140D64EA-D2D8-4051-B078-83917F8086EB}"/>
              </a:ext>
            </a:extLst>
          </p:cNvPr>
          <p:cNvSpPr/>
          <p:nvPr/>
        </p:nvSpPr>
        <p:spPr>
          <a:xfrm>
            <a:off x="7453767" y="2549592"/>
            <a:ext cx="525600" cy="274320"/>
          </a:xfrm>
          <a:prstGeom prst="rect">
            <a:avLst/>
          </a:prstGeom>
          <a:noFill/>
          <a:ln>
            <a:noFill/>
          </a:ln>
        </p:spPr>
        <p:style>
          <a:lnRef idx="0">
            <a:scrgbClr r="0" g="0" b="0"/>
          </a:lnRef>
          <a:fillRef idx="0">
            <a:scrgbClr r="0" g="0" b="0"/>
          </a:fillRef>
          <a:effectRef idx="0">
            <a:scrgbClr r="0" g="0" b="0"/>
          </a:effectRef>
          <a:fontRef idx="minor"/>
        </p:style>
        <p:txBody>
          <a:bodyPr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PT Sans" panose="020B0503020203020204"/>
              </a:rPr>
              <a:t>201</a:t>
            </a:r>
            <a:r>
              <a:rPr kumimoji="0" lang="en-US" sz="1200" b="1" i="0" u="none" strike="noStrike" kern="1200" cap="none" spc="-1" normalizeH="0" baseline="0" noProof="0" dirty="0">
                <a:ln>
                  <a:noFill/>
                </a:ln>
                <a:solidFill>
                  <a:srgbClr val="00549F"/>
                </a:solidFill>
                <a:effectLst/>
                <a:uLnTx/>
                <a:uFillTx/>
                <a:latin typeface="Calibri"/>
              </a:rPr>
              <a:t>3</a:t>
            </a:r>
            <a:endParaRPr kumimoji="0" lang="ru-RU" sz="1200" b="0" i="0" u="none" strike="noStrike" kern="1200" cap="none" spc="-1" normalizeH="0" baseline="0" noProof="0" dirty="0">
              <a:ln>
                <a:noFill/>
              </a:ln>
              <a:solidFill>
                <a:srgbClr val="00549F"/>
              </a:solidFill>
              <a:effectLst/>
              <a:uLnTx/>
              <a:uFillTx/>
              <a:latin typeface="PT Sans" panose="020B0503020203020204"/>
            </a:endParaRPr>
          </a:p>
        </p:txBody>
      </p:sp>
      <p:pic>
        <p:nvPicPr>
          <p:cNvPr id="48" name="Picture 2" descr="При КФУ будет создан научный центр мирового уровня по освоению жидких  углеводородов | Медиа портал - Казанский (Приволжский) Федеральный  Университет">
            <a:extLst>
              <a:ext uri="{FF2B5EF4-FFF2-40B4-BE49-F238E27FC236}">
                <a16:creationId xmlns:a16="http://schemas.microsoft.com/office/drawing/2014/main" id="{E8A7F91D-E99A-47E2-B9F8-A2524C89718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8373"/>
          <a:stretch/>
        </p:blipFill>
        <p:spPr bwMode="auto">
          <a:xfrm>
            <a:off x="6985057" y="422673"/>
            <a:ext cx="2158943" cy="1321711"/>
          </a:xfrm>
          <a:prstGeom prst="rect">
            <a:avLst/>
          </a:prstGeom>
          <a:noFill/>
          <a:extLst>
            <a:ext uri="{909E8E84-426E-40DD-AFC4-6F175D3DCCD1}">
              <a14:hiddenFill xmlns:a14="http://schemas.microsoft.com/office/drawing/2010/main">
                <a:solidFill>
                  <a:srgbClr val="FFFFFF"/>
                </a:solidFill>
              </a14:hiddenFill>
            </a:ext>
          </a:extLst>
        </p:spPr>
      </p:pic>
      <p:pic>
        <p:nvPicPr>
          <p:cNvPr id="51" name="Рисунок 50" descr="Изображение выглядит как галстук, мужчина, носит, человек&#10;&#10;Автоматически созданное описание">
            <a:extLst>
              <a:ext uri="{FF2B5EF4-FFF2-40B4-BE49-F238E27FC236}">
                <a16:creationId xmlns:a16="http://schemas.microsoft.com/office/drawing/2014/main" id="{2A8A6EB7-A45A-4422-BDD1-39E7302A4C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4086" y="730910"/>
            <a:ext cx="477888" cy="477888"/>
          </a:xfrm>
          <a:prstGeom prst="rect">
            <a:avLst/>
          </a:prstGeom>
        </p:spPr>
      </p:pic>
      <p:pic>
        <p:nvPicPr>
          <p:cNvPr id="52" name="Рисунок 51" descr="Изображение выглядит как мужчина, человек, фотография, костюм&#10;&#10;Автоматически созданное описание">
            <a:extLst>
              <a:ext uri="{FF2B5EF4-FFF2-40B4-BE49-F238E27FC236}">
                <a16:creationId xmlns:a16="http://schemas.microsoft.com/office/drawing/2014/main" id="{861938F5-B37F-40B7-A3EB-197A3C325F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71908" y="743221"/>
            <a:ext cx="453330" cy="453330"/>
          </a:xfrm>
          <a:prstGeom prst="rect">
            <a:avLst/>
          </a:prstGeom>
        </p:spPr>
      </p:pic>
      <p:pic>
        <p:nvPicPr>
          <p:cNvPr id="58" name="Рисунок 57" descr="Изображение выглядит как мужчина, человек, внутренний, фотография&#10;&#10;Автоматически созданное описание">
            <a:extLst>
              <a:ext uri="{FF2B5EF4-FFF2-40B4-BE49-F238E27FC236}">
                <a16:creationId xmlns:a16="http://schemas.microsoft.com/office/drawing/2014/main" id="{B5AEBFDA-DACE-4050-BB6A-0E058CDC4F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4329" y="743189"/>
            <a:ext cx="453330" cy="453330"/>
          </a:xfrm>
          <a:prstGeom prst="rect">
            <a:avLst/>
          </a:prstGeom>
        </p:spPr>
      </p:pic>
      <p:pic>
        <p:nvPicPr>
          <p:cNvPr id="59" name="Рисунок 5" descr="Биография Николая Лобачевского - РИА Новости, 29.02.2020">
            <a:extLst>
              <a:ext uri="{FF2B5EF4-FFF2-40B4-BE49-F238E27FC236}">
                <a16:creationId xmlns:a16="http://schemas.microsoft.com/office/drawing/2014/main" id="{24B3A2AF-CBAC-47DE-A4A8-FB9FF5C3969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875" t="2597" r="6901" b="2597"/>
          <a:stretch/>
        </p:blipFill>
        <p:spPr bwMode="auto">
          <a:xfrm>
            <a:off x="3375533" y="724235"/>
            <a:ext cx="453330" cy="453330"/>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Рисунок 60" descr="Изображение выглядит как мужчина, человек, фотография, стена&#10;&#10;Автоматически созданное описание">
            <a:extLst>
              <a:ext uri="{FF2B5EF4-FFF2-40B4-BE49-F238E27FC236}">
                <a16:creationId xmlns:a16="http://schemas.microsoft.com/office/drawing/2014/main" id="{BCA5E916-135A-45B0-8CDC-B8566BD4B743}"/>
              </a:ext>
            </a:extLst>
          </p:cNvPr>
          <p:cNvPicPr>
            <a:picLocks noChangeAspect="1"/>
          </p:cNvPicPr>
          <p:nvPr/>
        </p:nvPicPr>
        <p:blipFill>
          <a:blip r:embed="rId15" cstate="print">
            <a:extLst>
              <a:ext uri="{28A0092B-C50C-407E-A947-70E740481C1C}">
                <a14:useLocalDpi xmlns:a14="http://schemas.microsoft.com/office/drawing/2010/main" val="0"/>
              </a:ext>
            </a:extLst>
          </a:blip>
          <a:srcRect t="455" b="455"/>
          <a:stretch>
            <a:fillRect/>
          </a:stretch>
        </p:blipFill>
        <p:spPr>
          <a:xfrm>
            <a:off x="5989565" y="730910"/>
            <a:ext cx="469964" cy="465693"/>
          </a:xfrm>
          <a:prstGeom prst="rect">
            <a:avLst/>
          </a:prstGeom>
        </p:spPr>
      </p:pic>
      <p:sp>
        <p:nvSpPr>
          <p:cNvPr id="7" name="Овал 6">
            <a:extLst>
              <a:ext uri="{FF2B5EF4-FFF2-40B4-BE49-F238E27FC236}">
                <a16:creationId xmlns:a16="http://schemas.microsoft.com/office/drawing/2014/main" id="{0B4AEA6A-8069-451A-B5CF-FEDA999CD45D}"/>
              </a:ext>
            </a:extLst>
          </p:cNvPr>
          <p:cNvSpPr/>
          <p:nvPr/>
        </p:nvSpPr>
        <p:spPr>
          <a:xfrm>
            <a:off x="6544533" y="726249"/>
            <a:ext cx="410972" cy="463438"/>
          </a:xfrm>
          <a:prstGeom prst="ellipse">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522F674F-9A0A-4F93-9F06-BAD9AC456E6D}"/>
              </a:ext>
            </a:extLst>
          </p:cNvPr>
          <p:cNvSpPr txBox="1"/>
          <p:nvPr/>
        </p:nvSpPr>
        <p:spPr>
          <a:xfrm>
            <a:off x="3308011" y="1209024"/>
            <a:ext cx="570529" cy="246221"/>
          </a:xfrm>
          <a:prstGeom prst="rect">
            <a:avLst/>
          </a:prstGeom>
          <a:noFill/>
        </p:spPr>
        <p:txBody>
          <a:bodyPr wrap="square" rtlCol="0">
            <a:spAutoFit/>
          </a:bodyPr>
          <a:lstStyle/>
          <a:p>
            <a:pPr algn="ctr"/>
            <a:r>
              <a:rPr lang="ru-RU" sz="500" dirty="0">
                <a:latin typeface="PT Sans" panose="020B0503020203020204"/>
              </a:rPr>
              <a:t>Николай</a:t>
            </a:r>
          </a:p>
          <a:p>
            <a:pPr algn="ctr"/>
            <a:r>
              <a:rPr lang="ru-RU" sz="500" dirty="0">
                <a:latin typeface="PT Sans" panose="020B0503020203020204"/>
              </a:rPr>
              <a:t>Лобачевский</a:t>
            </a:r>
          </a:p>
        </p:txBody>
      </p:sp>
      <p:sp>
        <p:nvSpPr>
          <p:cNvPr id="64" name="TextBox 63">
            <a:extLst>
              <a:ext uri="{FF2B5EF4-FFF2-40B4-BE49-F238E27FC236}">
                <a16:creationId xmlns:a16="http://schemas.microsoft.com/office/drawing/2014/main" id="{D6FA435B-642E-4DEA-B1B9-5253E4A02C67}"/>
              </a:ext>
            </a:extLst>
          </p:cNvPr>
          <p:cNvSpPr txBox="1"/>
          <p:nvPr/>
        </p:nvSpPr>
        <p:spPr>
          <a:xfrm>
            <a:off x="3818940" y="1199571"/>
            <a:ext cx="478287" cy="246221"/>
          </a:xfrm>
          <a:prstGeom prst="rect">
            <a:avLst/>
          </a:prstGeom>
          <a:noFill/>
        </p:spPr>
        <p:txBody>
          <a:bodyPr wrap="square" rtlCol="0">
            <a:spAutoFit/>
          </a:bodyPr>
          <a:lstStyle/>
          <a:p>
            <a:pPr algn="ctr"/>
            <a:r>
              <a:rPr lang="ru-RU" sz="500" dirty="0">
                <a:latin typeface="PT Sans" panose="020B0503020203020204"/>
              </a:rPr>
              <a:t>Лев</a:t>
            </a:r>
          </a:p>
          <a:p>
            <a:pPr algn="ctr"/>
            <a:r>
              <a:rPr lang="ru-RU" sz="500" dirty="0">
                <a:latin typeface="PT Sans" panose="020B0503020203020204"/>
              </a:rPr>
              <a:t>Толстой</a:t>
            </a:r>
            <a:endParaRPr lang="en-US" sz="500" dirty="0"/>
          </a:p>
        </p:txBody>
      </p:sp>
      <p:sp>
        <p:nvSpPr>
          <p:cNvPr id="65" name="TextBox 64">
            <a:extLst>
              <a:ext uri="{FF2B5EF4-FFF2-40B4-BE49-F238E27FC236}">
                <a16:creationId xmlns:a16="http://schemas.microsoft.com/office/drawing/2014/main" id="{3BCDDBC7-C6CA-4FFA-AEB8-D0996D8696F1}"/>
              </a:ext>
            </a:extLst>
          </p:cNvPr>
          <p:cNvSpPr txBox="1"/>
          <p:nvPr/>
        </p:nvSpPr>
        <p:spPr>
          <a:xfrm>
            <a:off x="4398034" y="1184001"/>
            <a:ext cx="387097" cy="246221"/>
          </a:xfrm>
          <a:prstGeom prst="rect">
            <a:avLst/>
          </a:prstGeom>
          <a:noFill/>
        </p:spPr>
        <p:txBody>
          <a:bodyPr wrap="square" rtlCol="0">
            <a:spAutoFit/>
          </a:bodyPr>
          <a:lstStyle/>
          <a:p>
            <a:pPr algn="ctr"/>
            <a:r>
              <a:rPr lang="ru-RU" sz="500" dirty="0">
                <a:latin typeface="PT Sans" panose="020B0503020203020204"/>
              </a:rPr>
              <a:t>Карл</a:t>
            </a:r>
            <a:endParaRPr lang="en-US" sz="500" dirty="0"/>
          </a:p>
          <a:p>
            <a:pPr algn="ctr"/>
            <a:r>
              <a:rPr lang="ru-RU" sz="500" dirty="0">
                <a:latin typeface="PT Sans" panose="020B0503020203020204"/>
              </a:rPr>
              <a:t>Клаус</a:t>
            </a:r>
          </a:p>
        </p:txBody>
      </p:sp>
      <p:sp>
        <p:nvSpPr>
          <p:cNvPr id="66" name="TextBox 65">
            <a:extLst>
              <a:ext uri="{FF2B5EF4-FFF2-40B4-BE49-F238E27FC236}">
                <a16:creationId xmlns:a16="http://schemas.microsoft.com/office/drawing/2014/main" id="{6CBF51FD-FEAA-45C2-A077-C243A731975F}"/>
              </a:ext>
            </a:extLst>
          </p:cNvPr>
          <p:cNvSpPr txBox="1"/>
          <p:nvPr/>
        </p:nvSpPr>
        <p:spPr>
          <a:xfrm>
            <a:off x="4836526" y="1207953"/>
            <a:ext cx="529263" cy="246221"/>
          </a:xfrm>
          <a:prstGeom prst="rect">
            <a:avLst/>
          </a:prstGeom>
          <a:noFill/>
        </p:spPr>
        <p:txBody>
          <a:bodyPr wrap="square" rtlCol="0">
            <a:spAutoFit/>
          </a:bodyPr>
          <a:lstStyle/>
          <a:p>
            <a:pPr algn="ctr"/>
            <a:r>
              <a:rPr lang="ru-RU" sz="500" dirty="0">
                <a:latin typeface="PT Sans" panose="020B0503020203020204"/>
              </a:rPr>
              <a:t>Владимир</a:t>
            </a:r>
          </a:p>
          <a:p>
            <a:pPr algn="ctr"/>
            <a:r>
              <a:rPr lang="ru-RU" sz="500" dirty="0">
                <a:latin typeface="PT Sans" panose="020B0503020203020204"/>
              </a:rPr>
              <a:t>Ленин</a:t>
            </a:r>
            <a:endParaRPr lang="en-US" sz="500" dirty="0"/>
          </a:p>
        </p:txBody>
      </p:sp>
      <p:sp>
        <p:nvSpPr>
          <p:cNvPr id="67" name="TextBox 66">
            <a:extLst>
              <a:ext uri="{FF2B5EF4-FFF2-40B4-BE49-F238E27FC236}">
                <a16:creationId xmlns:a16="http://schemas.microsoft.com/office/drawing/2014/main" id="{5AE24592-13EB-4457-AA95-EF5E30C6A745}"/>
              </a:ext>
            </a:extLst>
          </p:cNvPr>
          <p:cNvSpPr txBox="1"/>
          <p:nvPr/>
        </p:nvSpPr>
        <p:spPr>
          <a:xfrm>
            <a:off x="5424637" y="1199570"/>
            <a:ext cx="564927" cy="246221"/>
          </a:xfrm>
          <a:prstGeom prst="rect">
            <a:avLst/>
          </a:prstGeom>
          <a:noFill/>
        </p:spPr>
        <p:txBody>
          <a:bodyPr wrap="square" rtlCol="0">
            <a:spAutoFit/>
          </a:bodyPr>
          <a:lstStyle/>
          <a:p>
            <a:pPr algn="ctr"/>
            <a:r>
              <a:rPr lang="ru-RU" sz="500" dirty="0">
                <a:latin typeface="PT Sans" panose="020B0503020203020204"/>
              </a:rPr>
              <a:t>Александр</a:t>
            </a:r>
          </a:p>
          <a:p>
            <a:pPr algn="ctr"/>
            <a:r>
              <a:rPr lang="ru-RU" sz="500" dirty="0">
                <a:latin typeface="PT Sans" panose="020B0503020203020204"/>
              </a:rPr>
              <a:t>Бутлеров</a:t>
            </a:r>
            <a:endParaRPr lang="en-US" sz="500" dirty="0"/>
          </a:p>
        </p:txBody>
      </p:sp>
      <p:sp>
        <p:nvSpPr>
          <p:cNvPr id="11" name="Овал 10">
            <a:extLst>
              <a:ext uri="{FF2B5EF4-FFF2-40B4-BE49-F238E27FC236}">
                <a16:creationId xmlns:a16="http://schemas.microsoft.com/office/drawing/2014/main" id="{40764E04-9A7A-4A2E-8C55-C9A216B6D7C7}"/>
              </a:ext>
            </a:extLst>
          </p:cNvPr>
          <p:cNvSpPr/>
          <p:nvPr/>
        </p:nvSpPr>
        <p:spPr>
          <a:xfrm>
            <a:off x="5461946" y="726641"/>
            <a:ext cx="443799" cy="488342"/>
          </a:xfrm>
          <a:prstGeom prst="ellipse">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Box 69">
            <a:extLst>
              <a:ext uri="{FF2B5EF4-FFF2-40B4-BE49-F238E27FC236}">
                <a16:creationId xmlns:a16="http://schemas.microsoft.com/office/drawing/2014/main" id="{B502212F-EDB4-4401-BDDB-D2E922AD7B11}"/>
              </a:ext>
            </a:extLst>
          </p:cNvPr>
          <p:cNvSpPr txBox="1"/>
          <p:nvPr/>
        </p:nvSpPr>
        <p:spPr>
          <a:xfrm>
            <a:off x="5872882" y="1182017"/>
            <a:ext cx="639615" cy="246221"/>
          </a:xfrm>
          <a:prstGeom prst="rect">
            <a:avLst/>
          </a:prstGeom>
          <a:noFill/>
        </p:spPr>
        <p:txBody>
          <a:bodyPr wrap="square" rtlCol="0">
            <a:spAutoFit/>
          </a:bodyPr>
          <a:lstStyle/>
          <a:p>
            <a:pPr algn="ctr"/>
            <a:r>
              <a:rPr lang="ru-RU" sz="500" dirty="0">
                <a:latin typeface="PT Sans" panose="020B0503020203020204"/>
              </a:rPr>
              <a:t>Александр</a:t>
            </a:r>
          </a:p>
          <a:p>
            <a:pPr algn="ctr"/>
            <a:r>
              <a:rPr lang="ru-RU" sz="500" dirty="0">
                <a:latin typeface="PT Sans" panose="020B0503020203020204"/>
              </a:rPr>
              <a:t>Вишневский</a:t>
            </a:r>
            <a:endParaRPr lang="en-US" sz="500" dirty="0"/>
          </a:p>
        </p:txBody>
      </p:sp>
      <p:sp>
        <p:nvSpPr>
          <p:cNvPr id="71" name="TextBox 70">
            <a:extLst>
              <a:ext uri="{FF2B5EF4-FFF2-40B4-BE49-F238E27FC236}">
                <a16:creationId xmlns:a16="http://schemas.microsoft.com/office/drawing/2014/main" id="{6F6E32EF-A684-41D0-B940-0FBD1278B973}"/>
              </a:ext>
            </a:extLst>
          </p:cNvPr>
          <p:cNvSpPr txBox="1"/>
          <p:nvPr/>
        </p:nvSpPr>
        <p:spPr>
          <a:xfrm>
            <a:off x="6528657" y="1180363"/>
            <a:ext cx="498256" cy="246221"/>
          </a:xfrm>
          <a:prstGeom prst="rect">
            <a:avLst/>
          </a:prstGeom>
          <a:noFill/>
        </p:spPr>
        <p:txBody>
          <a:bodyPr wrap="square" rtlCol="0">
            <a:spAutoFit/>
          </a:bodyPr>
          <a:lstStyle/>
          <a:p>
            <a:pPr algn="ctr"/>
            <a:r>
              <a:rPr lang="ru-RU" sz="500" dirty="0">
                <a:latin typeface="PT Sans" panose="020B0503020203020204"/>
              </a:rPr>
              <a:t>Евгений</a:t>
            </a:r>
            <a:r>
              <a:rPr lang="en-US" sz="500" dirty="0"/>
              <a:t> </a:t>
            </a:r>
            <a:r>
              <a:rPr lang="ru-RU" sz="500" dirty="0" err="1">
                <a:latin typeface="PT Sans" panose="020B0503020203020204"/>
              </a:rPr>
              <a:t>Завойский</a:t>
            </a:r>
            <a:endParaRPr lang="ru-RU" sz="500" dirty="0">
              <a:latin typeface="PT Sans" panose="020B0503020203020204"/>
            </a:endParaRPr>
          </a:p>
        </p:txBody>
      </p:sp>
      <p:sp>
        <p:nvSpPr>
          <p:cNvPr id="72" name="CustomShape 24">
            <a:extLst>
              <a:ext uri="{FF2B5EF4-FFF2-40B4-BE49-F238E27FC236}">
                <a16:creationId xmlns:a16="http://schemas.microsoft.com/office/drawing/2014/main" id="{E06060A8-609E-4829-AE4D-0C85CF572879}"/>
              </a:ext>
            </a:extLst>
          </p:cNvPr>
          <p:cNvSpPr/>
          <p:nvPr/>
        </p:nvSpPr>
        <p:spPr>
          <a:xfrm>
            <a:off x="6099252" y="4953297"/>
            <a:ext cx="1758168" cy="168540"/>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lvl="0" algn="ctr" defTabSz="457142">
              <a:defRPr/>
            </a:pPr>
            <a:r>
              <a:rPr lang="zh-CN" altLang="en-US" sz="500" spc="-1" dirty="0">
                <a:latin typeface="Microsoft YaHei" panose="020B0503020204020204" pitchFamily="34" charset="-122"/>
                <a:ea typeface="Microsoft YaHei" panose="020B0503020204020204" pitchFamily="34" charset="-122"/>
              </a:rPr>
              <a:t>附属医院</a:t>
            </a:r>
            <a:r>
              <a:rPr lang="ru-RU" altLang="zh-CN" sz="500" spc="-1" dirty="0">
                <a:solidFill>
                  <a:srgbClr val="FFFFFF"/>
                </a:solidFill>
                <a:latin typeface="Microsoft YaHei" panose="020B0503020204020204" pitchFamily="34" charset="-122"/>
                <a:ea typeface="Microsoft YaHei" panose="020B0503020204020204" pitchFamily="34" charset="-122"/>
              </a:rPr>
              <a:t> </a:t>
            </a:r>
            <a:r>
              <a:rPr lang="ru-RU" sz="500" spc="-1" dirty="0">
                <a:latin typeface="PT Sans" panose="020B0503020203020204"/>
              </a:rPr>
              <a:t>Комплекс медицинских учреждений</a:t>
            </a:r>
            <a:endParaRPr lang="sv-SE" sz="500" spc="-1" dirty="0"/>
          </a:p>
        </p:txBody>
      </p:sp>
      <p:sp>
        <p:nvSpPr>
          <p:cNvPr id="73" name="CustomShape 24">
            <a:extLst>
              <a:ext uri="{FF2B5EF4-FFF2-40B4-BE49-F238E27FC236}">
                <a16:creationId xmlns:a16="http://schemas.microsoft.com/office/drawing/2014/main" id="{AFD0B2A5-B3F8-44CB-839E-630D88C95B3B}"/>
              </a:ext>
            </a:extLst>
          </p:cNvPr>
          <p:cNvSpPr/>
          <p:nvPr/>
        </p:nvSpPr>
        <p:spPr>
          <a:xfrm>
            <a:off x="6372248" y="4771918"/>
            <a:ext cx="1845696" cy="168540"/>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lvl="0" algn="ctr" defTabSz="457142">
              <a:defRPr/>
            </a:pPr>
            <a:r>
              <a:rPr lang="zh-CN" altLang="en-US" sz="500" spc="-1" dirty="0">
                <a:latin typeface="Microsoft YaHei" panose="020B0503020204020204" pitchFamily="34" charset="-122"/>
                <a:ea typeface="Microsoft YaHei" panose="020B0503020204020204" pitchFamily="34" charset="-122"/>
              </a:rPr>
              <a:t>小</a:t>
            </a:r>
            <a:r>
              <a:rPr lang="en-US" altLang="zh-CN" sz="500" spc="-1" dirty="0">
                <a:latin typeface="Microsoft YaHei" panose="020B0503020204020204" pitchFamily="34" charset="-122"/>
                <a:ea typeface="Microsoft YaHei" panose="020B0503020204020204" pitchFamily="34" charset="-122"/>
              </a:rPr>
              <a:t>/</a:t>
            </a:r>
            <a:r>
              <a:rPr lang="zh-CN" altLang="en-US" sz="500" spc="-1" dirty="0">
                <a:latin typeface="Microsoft YaHei" panose="020B0503020204020204" pitchFamily="34" charset="-122"/>
                <a:ea typeface="Microsoft YaHei" panose="020B0503020204020204" pitchFamily="34" charset="-122"/>
              </a:rPr>
              <a:t>中</a:t>
            </a:r>
            <a:r>
              <a:rPr lang="en-US" altLang="zh-CN" sz="500" spc="-1" dirty="0">
                <a:latin typeface="Microsoft YaHei" panose="020B0503020204020204" pitchFamily="34" charset="-122"/>
                <a:ea typeface="Microsoft YaHei" panose="020B0503020204020204" pitchFamily="34" charset="-122"/>
              </a:rPr>
              <a:t>/</a:t>
            </a:r>
            <a:r>
              <a:rPr lang="zh-CN" altLang="en-US" sz="500" spc="-1" dirty="0">
                <a:latin typeface="Microsoft YaHei" panose="020B0503020204020204" pitchFamily="34" charset="-122"/>
                <a:ea typeface="Microsoft YaHei" panose="020B0503020204020204" pitchFamily="34" charset="-122"/>
              </a:rPr>
              <a:t>高中学校</a:t>
            </a:r>
            <a:r>
              <a:rPr lang="ru-RU" altLang="zh-CN" sz="500" spc="-1" dirty="0">
                <a:latin typeface="Microsoft YaHei" panose="020B0503020204020204" pitchFamily="34" charset="-122"/>
                <a:ea typeface="Microsoft YaHei" panose="020B0503020204020204" pitchFamily="34" charset="-122"/>
              </a:rPr>
              <a:t> </a:t>
            </a:r>
            <a:r>
              <a:rPr lang="ru-RU" sz="500" spc="-1" dirty="0">
                <a:latin typeface="PT Sans" panose="020B0503020203020204"/>
              </a:rPr>
              <a:t>Школы, лицеи</a:t>
            </a:r>
            <a:endParaRPr lang="sv-SE" sz="500" spc="-1" dirty="0"/>
          </a:p>
        </p:txBody>
      </p:sp>
      <p:sp>
        <p:nvSpPr>
          <p:cNvPr id="75" name="CustomShape 24">
            <a:extLst>
              <a:ext uri="{FF2B5EF4-FFF2-40B4-BE49-F238E27FC236}">
                <a16:creationId xmlns:a16="http://schemas.microsoft.com/office/drawing/2014/main" id="{AFC19C65-AB14-459E-A1B0-BF44FF670FA9}"/>
              </a:ext>
            </a:extLst>
          </p:cNvPr>
          <p:cNvSpPr/>
          <p:nvPr/>
        </p:nvSpPr>
        <p:spPr>
          <a:xfrm>
            <a:off x="6658407" y="4505731"/>
            <a:ext cx="2024472" cy="245484"/>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500" spc="-1" dirty="0">
                <a:latin typeface="Microsoft YaHei" panose="020B0503020204020204" pitchFamily="34" charset="-122"/>
                <a:ea typeface="Microsoft YaHei" panose="020B0503020204020204" pitchFamily="34" charset="-122"/>
              </a:rPr>
              <a:t>喀山国立财经学院</a:t>
            </a:r>
            <a:endParaRPr lang="en-US" altLang="zh-CN" sz="500" spc="-1" dirty="0">
              <a:latin typeface="Microsoft YaHei" panose="020B0503020204020204" pitchFamily="34" charset="-122"/>
              <a:ea typeface="Microsoft YaHei" panose="020B0503020204020204" pitchFamily="34" charset="-122"/>
            </a:endParaRPr>
          </a:p>
          <a:p>
            <a:pPr lvl="0" algn="ctr" defTabSz="457142">
              <a:defRPr/>
            </a:pPr>
            <a:r>
              <a:rPr lang="ru-RU" sz="500" spc="-1" dirty="0">
                <a:latin typeface="PT Sans" panose="020B0503020203020204"/>
              </a:rPr>
              <a:t>Казанский финансово-экономический институт</a:t>
            </a:r>
            <a:endParaRPr lang="en-US" sz="500" spc="-1" dirty="0"/>
          </a:p>
        </p:txBody>
      </p:sp>
      <p:sp>
        <p:nvSpPr>
          <p:cNvPr id="76" name="CustomShape 24">
            <a:extLst>
              <a:ext uri="{FF2B5EF4-FFF2-40B4-BE49-F238E27FC236}">
                <a16:creationId xmlns:a16="http://schemas.microsoft.com/office/drawing/2014/main" id="{5226BF22-B2E3-4124-BD03-DFDD857643BF}"/>
              </a:ext>
            </a:extLst>
          </p:cNvPr>
          <p:cNvSpPr/>
          <p:nvPr/>
        </p:nvSpPr>
        <p:spPr>
          <a:xfrm>
            <a:off x="6779262" y="4237516"/>
            <a:ext cx="2364738" cy="245484"/>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500" spc="-1" dirty="0">
                <a:latin typeface="Microsoft YaHei" panose="020B0503020204020204" pitchFamily="34" charset="-122"/>
                <a:ea typeface="Microsoft YaHei" panose="020B0503020204020204" pitchFamily="34" charset="-122"/>
              </a:rPr>
              <a:t>鞑靼国立人文学院</a:t>
            </a:r>
            <a:endParaRPr lang="en-US" altLang="zh-CN" sz="500" spc="-1" dirty="0">
              <a:latin typeface="Microsoft YaHei" panose="020B0503020204020204" pitchFamily="34" charset="-122"/>
              <a:ea typeface="Microsoft YaHei" panose="020B0503020204020204" pitchFamily="34" charset="-122"/>
            </a:endParaRPr>
          </a:p>
          <a:p>
            <a:pPr lvl="0" algn="ctr" defTabSz="457142">
              <a:defRPr/>
            </a:pPr>
            <a:r>
              <a:rPr lang="ru-RU" sz="500" spc="-1" dirty="0">
                <a:latin typeface="PT Sans" panose="020B0503020203020204"/>
              </a:rPr>
              <a:t>Татарский гос.  гуманитарно-педагогический университет</a:t>
            </a:r>
            <a:endParaRPr lang="en-US" sz="500" spc="-1" dirty="0"/>
          </a:p>
        </p:txBody>
      </p:sp>
      <p:sp>
        <p:nvSpPr>
          <p:cNvPr id="78" name="CustomShape 24">
            <a:extLst>
              <a:ext uri="{FF2B5EF4-FFF2-40B4-BE49-F238E27FC236}">
                <a16:creationId xmlns:a16="http://schemas.microsoft.com/office/drawing/2014/main" id="{E4CA394E-F6D7-47EF-A044-A56AA88E7860}"/>
              </a:ext>
            </a:extLst>
          </p:cNvPr>
          <p:cNvSpPr/>
          <p:nvPr/>
        </p:nvSpPr>
        <p:spPr>
          <a:xfrm>
            <a:off x="6936882" y="3954289"/>
            <a:ext cx="2191527" cy="245484"/>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500" spc="-1" dirty="0">
                <a:latin typeface="Microsoft YaHei" panose="020B0503020204020204" pitchFamily="34" charset="-122"/>
                <a:ea typeface="Microsoft YaHei" panose="020B0503020204020204" pitchFamily="34" charset="-122"/>
              </a:rPr>
              <a:t>叶拉布加师范学院</a:t>
            </a:r>
            <a:endParaRPr lang="en-US" altLang="zh-CN" sz="500" spc="-1" dirty="0">
              <a:latin typeface="Microsoft YaHei" panose="020B0503020204020204" pitchFamily="34" charset="-122"/>
              <a:ea typeface="Microsoft YaHei" panose="020B0503020204020204" pitchFamily="34" charset="-122"/>
            </a:endParaRPr>
          </a:p>
          <a:p>
            <a:pPr lvl="0" algn="ctr" defTabSz="457142">
              <a:defRPr/>
            </a:pPr>
            <a:r>
              <a:rPr lang="ru-RU" sz="500" spc="-1" dirty="0">
                <a:latin typeface="PT Sans" panose="020B0503020203020204"/>
              </a:rPr>
              <a:t>Елабужский государственный педагогический университет</a:t>
            </a:r>
            <a:endParaRPr lang="en-US" sz="500" spc="-1" dirty="0"/>
          </a:p>
        </p:txBody>
      </p:sp>
      <p:sp>
        <p:nvSpPr>
          <p:cNvPr id="79" name="CustomShape 24">
            <a:extLst>
              <a:ext uri="{FF2B5EF4-FFF2-40B4-BE49-F238E27FC236}">
                <a16:creationId xmlns:a16="http://schemas.microsoft.com/office/drawing/2014/main" id="{90092BCE-BD8D-46A6-9308-9E29650DAC14}"/>
              </a:ext>
            </a:extLst>
          </p:cNvPr>
          <p:cNvSpPr/>
          <p:nvPr/>
        </p:nvSpPr>
        <p:spPr>
          <a:xfrm>
            <a:off x="7075501" y="3693057"/>
            <a:ext cx="2052908" cy="245484"/>
          </a:xfrm>
          <a:prstGeom prst="rect">
            <a:avLst/>
          </a:prstGeom>
          <a:noFill/>
          <a:ln>
            <a:solidFill>
              <a:srgbClr val="00549F"/>
            </a:solidFill>
          </a:ln>
        </p:spPr>
        <p:style>
          <a:lnRef idx="0">
            <a:scrgbClr r="0" g="0" b="0"/>
          </a:lnRef>
          <a:fillRef idx="0">
            <a:scrgbClr r="0" g="0" b="0"/>
          </a:fillRef>
          <a:effectRef idx="0">
            <a:scrgbClr r="0" g="0" b="0"/>
          </a:effectRef>
          <a:fontRef idx="minor"/>
        </p:style>
        <p:txBody>
          <a:bodyPr wrap="square" lIns="91070" tIns="45355" rIns="91070" bIns="45355">
            <a:spAutoFit/>
          </a:bodyPr>
          <a:lstStyle/>
          <a:p>
            <a:pPr algn="ctr" defTabSz="457142">
              <a:defRPr/>
            </a:pPr>
            <a:r>
              <a:rPr lang="zh-CN" altLang="en-US" sz="500" spc="-1" dirty="0">
                <a:latin typeface="Microsoft YaHei" panose="020B0503020204020204" pitchFamily="34" charset="-122"/>
                <a:ea typeface="Microsoft YaHei" panose="020B0503020204020204" pitchFamily="34" charset="-122"/>
              </a:rPr>
              <a:t>卡玛工程学院</a:t>
            </a:r>
            <a:endParaRPr lang="en-US" altLang="zh-CN" sz="500" spc="-1" dirty="0">
              <a:latin typeface="Microsoft YaHei" panose="020B0503020204020204" pitchFamily="34" charset="-122"/>
              <a:ea typeface="Microsoft YaHei" panose="020B0503020204020204" pitchFamily="34" charset="-122"/>
            </a:endParaRPr>
          </a:p>
          <a:p>
            <a:pPr lvl="0" algn="ctr" defTabSz="457142">
              <a:defRPr/>
            </a:pPr>
            <a:r>
              <a:rPr lang="ru-RU" sz="500" spc="-1" dirty="0">
                <a:latin typeface="PT Sans" panose="020B0503020203020204"/>
              </a:rPr>
              <a:t>Камская Инженерно-экономическая академия</a:t>
            </a:r>
            <a:endParaRPr lang="en-US" sz="500" spc="-1" dirty="0"/>
          </a:p>
        </p:txBody>
      </p:sp>
      <p:sp>
        <p:nvSpPr>
          <p:cNvPr id="80" name="CustomShape 27">
            <a:extLst>
              <a:ext uri="{FF2B5EF4-FFF2-40B4-BE49-F238E27FC236}">
                <a16:creationId xmlns:a16="http://schemas.microsoft.com/office/drawing/2014/main" id="{497A38CC-ECB3-4FF2-9CA6-970EE7FFD739}"/>
              </a:ext>
            </a:extLst>
          </p:cNvPr>
          <p:cNvSpPr/>
          <p:nvPr/>
        </p:nvSpPr>
        <p:spPr>
          <a:xfrm rot="16200000">
            <a:off x="6119721" y="4047460"/>
            <a:ext cx="896915" cy="184111"/>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81" name="CustomShape 30">
            <a:extLst>
              <a:ext uri="{FF2B5EF4-FFF2-40B4-BE49-F238E27FC236}">
                <a16:creationId xmlns:a16="http://schemas.microsoft.com/office/drawing/2014/main" id="{F8602B36-4B52-40E0-8554-5611BFE127BA}"/>
              </a:ext>
            </a:extLst>
          </p:cNvPr>
          <p:cNvSpPr/>
          <p:nvPr/>
        </p:nvSpPr>
        <p:spPr>
          <a:xfrm rot="16200000">
            <a:off x="5528787" y="4205593"/>
            <a:ext cx="1225940" cy="175451"/>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82" name="CustomShape 31">
            <a:extLst>
              <a:ext uri="{FF2B5EF4-FFF2-40B4-BE49-F238E27FC236}">
                <a16:creationId xmlns:a16="http://schemas.microsoft.com/office/drawing/2014/main" id="{DD2B3FFB-2D30-4967-968F-99695206D4E1}"/>
              </a:ext>
            </a:extLst>
          </p:cNvPr>
          <p:cNvSpPr/>
          <p:nvPr/>
        </p:nvSpPr>
        <p:spPr>
          <a:xfrm rot="16200000">
            <a:off x="6542103" y="3845832"/>
            <a:ext cx="471365" cy="161822"/>
          </a:xfrm>
          <a:prstGeom prst="stripedRightArrow">
            <a:avLst>
              <a:gd name="adj1" fmla="val 56633"/>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83" name="CustomShape 32">
            <a:extLst>
              <a:ext uri="{FF2B5EF4-FFF2-40B4-BE49-F238E27FC236}">
                <a16:creationId xmlns:a16="http://schemas.microsoft.com/office/drawing/2014/main" id="{917B35CA-4912-4AD2-B65E-52BFC444720E}"/>
              </a:ext>
            </a:extLst>
          </p:cNvPr>
          <p:cNvSpPr/>
          <p:nvPr/>
        </p:nvSpPr>
        <p:spPr>
          <a:xfrm rot="16200000">
            <a:off x="6836663" y="3729872"/>
            <a:ext cx="260872" cy="161821"/>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sp>
        <p:nvSpPr>
          <p:cNvPr id="84" name="CustomShape 30">
            <a:extLst>
              <a:ext uri="{FF2B5EF4-FFF2-40B4-BE49-F238E27FC236}">
                <a16:creationId xmlns:a16="http://schemas.microsoft.com/office/drawing/2014/main" id="{40F9FAFA-35E5-4627-BA52-1D39DD9706F5}"/>
              </a:ext>
            </a:extLst>
          </p:cNvPr>
          <p:cNvSpPr/>
          <p:nvPr/>
        </p:nvSpPr>
        <p:spPr>
          <a:xfrm rot="16200000">
            <a:off x="5832269" y="4112275"/>
            <a:ext cx="1041712" cy="184110"/>
          </a:xfrm>
          <a:prstGeom prst="stripedRightArrow">
            <a:avLst>
              <a:gd name="adj1" fmla="val 50000"/>
              <a:gd name="adj2" fmla="val 50000"/>
            </a:avLst>
          </a:prstGeom>
          <a:noFill/>
          <a:ln w="3175">
            <a:solidFill>
              <a:srgbClr val="00549F"/>
            </a:solidFill>
            <a:round/>
          </a:ln>
        </p:spPr>
        <p:style>
          <a:lnRef idx="0">
            <a:scrgbClr r="0" g="0" b="0"/>
          </a:lnRef>
          <a:fillRef idx="0">
            <a:scrgbClr r="0" g="0" b="0"/>
          </a:fillRef>
          <a:effectRef idx="0">
            <a:scrgbClr r="0" g="0" b="0"/>
          </a:effectRef>
          <a:fontRef idx="minor"/>
        </p:style>
        <p:txBody>
          <a:bodyPr/>
          <a:lstStyle/>
          <a:p>
            <a:endParaRPr lang="ru-RU"/>
          </a:p>
        </p:txBody>
      </p:sp>
      <p:pic>
        <p:nvPicPr>
          <p:cNvPr id="77" name="Рисунок 76">
            <a:extLst>
              <a:ext uri="{FF2B5EF4-FFF2-40B4-BE49-F238E27FC236}">
                <a16:creationId xmlns:a16="http://schemas.microsoft.com/office/drawing/2014/main" id="{F3C4FC29-BC12-411F-B0BF-602D3C3082D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90201" y="1863704"/>
            <a:ext cx="1205889" cy="161401"/>
          </a:xfrm>
          <a:prstGeom prst="rect">
            <a:avLst/>
          </a:prstGeom>
        </p:spPr>
      </p:pic>
      <p:sp>
        <p:nvSpPr>
          <p:cNvPr id="68" name="CustomShape 9">
            <a:extLst>
              <a:ext uri="{FF2B5EF4-FFF2-40B4-BE49-F238E27FC236}">
                <a16:creationId xmlns:a16="http://schemas.microsoft.com/office/drawing/2014/main" id="{86CC9D75-0013-48C1-A788-A4EB6F69A6DD}"/>
              </a:ext>
            </a:extLst>
          </p:cNvPr>
          <p:cNvSpPr/>
          <p:nvPr/>
        </p:nvSpPr>
        <p:spPr>
          <a:xfrm>
            <a:off x="7960308" y="1975762"/>
            <a:ext cx="931691" cy="276989"/>
          </a:xfrm>
          <a:prstGeom prst="rect">
            <a:avLst/>
          </a:prstGeom>
          <a:noFill/>
          <a:ln>
            <a:noFill/>
          </a:ln>
        </p:spPr>
        <p:style>
          <a:lnRef idx="0">
            <a:scrgbClr r="0" g="0" b="0"/>
          </a:lnRef>
          <a:fillRef idx="0">
            <a:scrgbClr r="0" g="0" b="0"/>
          </a:fillRef>
          <a:effectRef idx="0">
            <a:scrgbClr r="0" g="0" b="0"/>
          </a:effectRef>
          <a:fontRef idx="minor"/>
        </p:style>
        <p:txBody>
          <a:bodyPr wrap="square" lIns="91070" tIns="45715" rIns="91070" bIns="45715">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1" normalizeH="0" baseline="0" noProof="0" dirty="0">
                <a:ln>
                  <a:noFill/>
                </a:ln>
                <a:solidFill>
                  <a:srgbClr val="00549F"/>
                </a:solidFill>
                <a:effectLst/>
                <a:uLnTx/>
                <a:uFillTx/>
                <a:latin typeface="Calibri"/>
                <a:ea typeface="+mn-ea"/>
                <a:cs typeface="+mn-cs"/>
              </a:rPr>
              <a:t>2025-2036</a:t>
            </a:r>
            <a:endParaRPr kumimoji="0" lang="ru-RU" sz="1200" b="0" i="0" u="none" strike="noStrike" kern="1200" cap="none" spc="-1" normalizeH="0" baseline="0" noProof="0" dirty="0">
              <a:ln>
                <a:noFill/>
              </a:ln>
              <a:solidFill>
                <a:srgbClr val="00549F"/>
              </a:solidFill>
              <a:effectLst/>
              <a:uLnTx/>
              <a:uFillTx/>
              <a:latin typeface="Calibri"/>
              <a:ea typeface="+mn-ea"/>
              <a:cs typeface="+mn-cs"/>
            </a:endParaRPr>
          </a:p>
        </p:txBody>
      </p:sp>
      <p:pic>
        <p:nvPicPr>
          <p:cNvPr id="74" name="Рисунок 73">
            <a:extLst>
              <a:ext uri="{FF2B5EF4-FFF2-40B4-BE49-F238E27FC236}">
                <a16:creationId xmlns:a16="http://schemas.microsoft.com/office/drawing/2014/main" id="{ACD45A6A-71B3-4AB8-86C7-CF621980FB7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sp>
        <p:nvSpPr>
          <p:cNvPr id="89" name="TextBox 88">
            <a:extLst>
              <a:ext uri="{FF2B5EF4-FFF2-40B4-BE49-F238E27FC236}">
                <a16:creationId xmlns:a16="http://schemas.microsoft.com/office/drawing/2014/main" id="{4D072565-C482-43E6-B2D6-B8444C8F661E}"/>
              </a:ext>
            </a:extLst>
          </p:cNvPr>
          <p:cNvSpPr txBox="1"/>
          <p:nvPr/>
        </p:nvSpPr>
        <p:spPr>
          <a:xfrm>
            <a:off x="998930" y="107111"/>
            <a:ext cx="7749533" cy="338554"/>
          </a:xfrm>
          <a:prstGeom prst="rect">
            <a:avLst/>
          </a:prstGeom>
          <a:noFill/>
        </p:spPr>
        <p:txBody>
          <a:bodyPr wrap="square" rtlCol="0">
            <a:spAutoFit/>
          </a:bodyPr>
          <a:lstStyle/>
          <a:p>
            <a:r>
              <a:rPr lang="zh-CN" altLang="en-US" sz="1600" b="1" spc="-1" dirty="0">
                <a:latin typeface="PT Sans" panose="020B0503020203020204"/>
                <a:ea typeface="Microsoft YaHei" panose="020B0503020204020204" pitchFamily="34" charset="-122"/>
              </a:rPr>
              <a:t>喀山联邦大学：历史里程碑</a:t>
            </a:r>
            <a:r>
              <a:rPr lang="ru-RU" altLang="zh-CN" sz="1600" b="1" spc="-1" dirty="0">
                <a:latin typeface="PT Sans" panose="020B0503020203020204"/>
                <a:ea typeface="Microsoft YaHei" panose="020B0503020204020204" pitchFamily="34" charset="-122"/>
              </a:rPr>
              <a:t> </a:t>
            </a:r>
            <a:r>
              <a:rPr lang="ru-RU" sz="1200" b="1" dirty="0">
                <a:latin typeface="PT Sans" panose="020B0503020203020204" pitchFamily="34" charset="-52"/>
              </a:rPr>
              <a:t>КАЗАНСКИЙ УНИВЕРСИТЕТ: ЭТАПЫ РАЗВИТИЯ</a:t>
            </a:r>
            <a:endParaRPr lang="ru-RU" sz="1600" b="1" dirty="0">
              <a:latin typeface="PT Sans" panose="020B0503020203020204" pitchFamily="34" charset="-52"/>
            </a:endParaRPr>
          </a:p>
        </p:txBody>
      </p:sp>
      <p:pic>
        <p:nvPicPr>
          <p:cNvPr id="93" name="Рисунок 92">
            <a:extLst>
              <a:ext uri="{FF2B5EF4-FFF2-40B4-BE49-F238E27FC236}">
                <a16:creationId xmlns:a16="http://schemas.microsoft.com/office/drawing/2014/main" id="{08D05DA6-45C8-440D-B1A5-7D68704AFCE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95" name="TextBox 94">
            <a:extLst>
              <a:ext uri="{FF2B5EF4-FFF2-40B4-BE49-F238E27FC236}">
                <a16:creationId xmlns:a16="http://schemas.microsoft.com/office/drawing/2014/main" id="{812DA253-EBF7-4330-9B67-EC6D923412A4}"/>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96" name="TextBox 95">
            <a:extLst>
              <a:ext uri="{FF2B5EF4-FFF2-40B4-BE49-F238E27FC236}">
                <a16:creationId xmlns:a16="http://schemas.microsoft.com/office/drawing/2014/main" id="{8CAF1C05-4C56-4BFF-886A-3DCBEF4C2DF5}"/>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2912279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02717" y="3836042"/>
            <a:ext cx="4035233" cy="1284965"/>
          </a:xfrm>
          <a:prstGeom prst="rect">
            <a:avLst/>
          </a:prstGeom>
        </p:spPr>
        <p:txBody>
          <a:bodyPr wrap="square" lIns="68579" tIns="34289" rIns="68579" bIns="34289">
            <a:spAutoFit/>
          </a:bodyPr>
          <a:lstStyle/>
          <a:p>
            <a:pPr algn="just" defTabSz="685783"/>
            <a:r>
              <a:rPr lang="zh-CN" altLang="en-US" sz="1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喀山联邦大学天文台建筑群是联合国教科文组织遗产清单的一部分</a:t>
            </a:r>
            <a:endParaRPr lang="en-US" altLang="zh-CN" sz="10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pPr algn="just" defTabSz="685783"/>
            <a:r>
              <a:rPr lang="ru-RU" sz="700" b="1" dirty="0">
                <a:solidFill>
                  <a:srgbClr val="00549F"/>
                </a:solidFill>
                <a:latin typeface="PT Sans" panose="020B0503020203020204" pitchFamily="34" charset="-52"/>
                <a:cs typeface="Arial" panose="020B0604020202020204" pitchFamily="34" charset="0"/>
              </a:rPr>
              <a:t>Комплекс Астрономической обсерватории КФУ вошел в список Всемирного наследия ЮНЕСКО (сентябрь 2023, Саудовская Аравия, расширенная 45-я сессия Комитета Всемирного наследия ЮНЕСКО)</a:t>
            </a:r>
          </a:p>
          <a:p>
            <a:pPr algn="just" defTabSz="685783"/>
            <a:endParaRPr lang="ru-RU" sz="700" b="1" dirty="0">
              <a:solidFill>
                <a:srgbClr val="00549F"/>
              </a:solidFill>
              <a:latin typeface="PT Sans" panose="020B0503020203020204" pitchFamily="34" charset="-52"/>
              <a:cs typeface="Arial" panose="020B0604020202020204" pitchFamily="34" charset="0"/>
            </a:endParaRPr>
          </a:p>
          <a:p>
            <a:pPr algn="just" defTabSz="685783"/>
            <a:r>
              <a:rPr lang="zh-CN" altLang="en-US" sz="1000" dirty="0">
                <a:latin typeface="Microsoft YaHei" panose="020B0503020204020204" pitchFamily="34" charset="-122"/>
                <a:ea typeface="Microsoft YaHei" panose="020B0503020204020204" pitchFamily="34" charset="-122"/>
                <a:cs typeface="Arial" panose="020B0604020202020204" pitchFamily="34" charset="0"/>
              </a:rPr>
              <a:t>俄罗斯的大学其中，喀山大学是唯一的有在俄罗斯和土耳其的现代</a:t>
            </a:r>
            <a:r>
              <a:rPr lang="ru-RU" altLang="zh-CN" sz="10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000" dirty="0">
                <a:latin typeface="Microsoft YaHei" panose="020B0503020204020204" pitchFamily="34" charset="-122"/>
                <a:ea typeface="Microsoft YaHei" panose="020B0503020204020204" pitchFamily="34" charset="-122"/>
                <a:cs typeface="Arial" panose="020B0604020202020204" pitchFamily="34" charset="0"/>
              </a:rPr>
              <a:t>天文学设备</a:t>
            </a:r>
            <a:r>
              <a:rPr lang="ru-RU" altLang="zh-CN" sz="1000" dirty="0">
                <a:latin typeface="Microsoft YaHei" panose="020B0503020204020204" pitchFamily="34" charset="-122"/>
                <a:ea typeface="Microsoft YaHei" panose="020B0503020204020204" pitchFamily="34" charset="-122"/>
                <a:cs typeface="Arial" panose="020B0604020202020204" pitchFamily="34" charset="0"/>
              </a:rPr>
              <a:t>.</a:t>
            </a:r>
          </a:p>
          <a:p>
            <a:pPr algn="just" defTabSz="685783"/>
            <a:r>
              <a:rPr lang="ru-RU" sz="700" dirty="0">
                <a:latin typeface="PT Sans" panose="020B0503020203020204" pitchFamily="34" charset="-52"/>
                <a:cs typeface="Arial" panose="020B0604020202020204" pitchFamily="34" charset="0"/>
              </a:rPr>
              <a:t>Казанский федеральный университет  – единственный российский вуз, обладающий современным цифровым планетарием, а также собственными астрономическими обсерваториями в России и Турции.</a:t>
            </a:r>
          </a:p>
        </p:txBody>
      </p:sp>
      <p:pic>
        <p:nvPicPr>
          <p:cNvPr id="1026" name="Picture 2" descr="Карта-схема Ботанического сада"/>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2" t="13888" b="15297"/>
          <a:stretch/>
        </p:blipFill>
        <p:spPr bwMode="auto">
          <a:xfrm>
            <a:off x="7446151" y="703966"/>
            <a:ext cx="1677054" cy="1963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Субтропическая оранжерея откроется в КФУ | Медиа портал - Казанский  (Приволжский) Федеральный Университе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1567" y="936812"/>
            <a:ext cx="2347546" cy="1498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занский федеральный университет, ботанический сад, сквер, ул. Зирекле,  9А, Казань, Россия — Яндекс.Карт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9084" y="2734459"/>
            <a:ext cx="2006000" cy="1810156"/>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7403184" y="3050915"/>
            <a:ext cx="1610438" cy="1408076"/>
          </a:xfrm>
          <a:prstGeom prst="rect">
            <a:avLst/>
          </a:prstGeom>
        </p:spPr>
        <p:txBody>
          <a:bodyPr wrap="square" lIns="68579" tIns="34289" rIns="68579" bIns="34289">
            <a:spAutoFit/>
          </a:bodyPr>
          <a:lstStyle/>
          <a:p>
            <a:pPr algn="just" defTabSz="685783"/>
            <a:r>
              <a:rPr lang="zh-CN" altLang="en-US" sz="900" dirty="0">
                <a:latin typeface="Microsoft YaHei" panose="020B0503020204020204" pitchFamily="34" charset="-122"/>
                <a:ea typeface="Microsoft YaHei" panose="020B0503020204020204" pitchFamily="34" charset="-122"/>
                <a:cs typeface="Arial" panose="020B0604020202020204" pitchFamily="34" charset="0"/>
              </a:rPr>
              <a:t>大学附属植物园目前是在大规模的改变中，它的目标是成为</a:t>
            </a:r>
            <a:r>
              <a:rPr lang="ru-RU" altLang="zh-CN" sz="9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900" dirty="0">
                <a:latin typeface="Microsoft YaHei" panose="020B0503020204020204" pitchFamily="34" charset="-122"/>
                <a:ea typeface="Microsoft YaHei" panose="020B0503020204020204" pitchFamily="34" charset="-122"/>
                <a:cs typeface="Arial" panose="020B0604020202020204" pitchFamily="34" charset="0"/>
              </a:rPr>
              <a:t>俄罗斯的最现代植物学研究中心之一</a:t>
            </a:r>
            <a:endParaRPr lang="ru-RU" altLang="zh-CN" sz="900" dirty="0">
              <a:latin typeface="Microsoft YaHei" panose="020B0503020204020204" pitchFamily="34" charset="-122"/>
              <a:ea typeface="Microsoft YaHei" panose="020B0503020204020204" pitchFamily="34" charset="-122"/>
              <a:cs typeface="Arial" panose="020B0604020202020204" pitchFamily="34" charset="0"/>
            </a:endParaRPr>
          </a:p>
          <a:p>
            <a:pPr algn="just" defTabSz="685783"/>
            <a:endParaRPr lang="ru-RU" sz="900" dirty="0">
              <a:latin typeface="Microsoft YaHei" panose="020B0503020204020204" pitchFamily="34" charset="-122"/>
              <a:ea typeface="Microsoft YaHei" panose="020B0503020204020204" pitchFamily="34" charset="-122"/>
              <a:cs typeface="Arial" panose="020B0604020202020204" pitchFamily="34" charset="0"/>
            </a:endParaRPr>
          </a:p>
          <a:p>
            <a:pPr algn="just" defTabSz="685783"/>
            <a:r>
              <a:rPr lang="ru-RU" sz="700" i="1" dirty="0">
                <a:latin typeface="PT Sans" panose="020B0503020203020204" pitchFamily="34" charset="-52"/>
                <a:cs typeface="Arial" panose="020B0604020202020204" pitchFamily="34" charset="0"/>
              </a:rPr>
              <a:t>Одной из важнейших задач Казанского университета является создание на базе Ботанического сада центра научно-образовательной и просветительской деятельности Республики Татарстан</a:t>
            </a:r>
          </a:p>
        </p:txBody>
      </p:sp>
      <p:sp>
        <p:nvSpPr>
          <p:cNvPr id="16" name="TextBox 15">
            <a:extLst>
              <a:ext uri="{FF2B5EF4-FFF2-40B4-BE49-F238E27FC236}">
                <a16:creationId xmlns:a16="http://schemas.microsoft.com/office/drawing/2014/main" id="{805F8869-2926-4886-8BD4-C6DF5BABDDBC}"/>
              </a:ext>
            </a:extLst>
          </p:cNvPr>
          <p:cNvSpPr txBox="1"/>
          <p:nvPr/>
        </p:nvSpPr>
        <p:spPr>
          <a:xfrm>
            <a:off x="973102" y="3367901"/>
            <a:ext cx="4180012" cy="446276"/>
          </a:xfrm>
          <a:prstGeom prst="rect">
            <a:avLst/>
          </a:prstGeom>
          <a:noFill/>
        </p:spPr>
        <p:txBody>
          <a:bodyPr wrap="square">
            <a:spAutoFit/>
          </a:bodyPr>
          <a:lstStyle/>
          <a:p>
            <a:r>
              <a:rPr lang="zh-CN" altLang="en-US" sz="900" dirty="0">
                <a:latin typeface="Microsoft YaHei" panose="020B0503020204020204" pitchFamily="34" charset="-122"/>
                <a:ea typeface="Microsoft YaHei" panose="020B0503020204020204" pitchFamily="34" charset="-122"/>
                <a:cs typeface="Arial" panose="020B0604020202020204" pitchFamily="34" charset="0"/>
              </a:rPr>
              <a:t>天文馆（喀山大学附属天文台的一部分）</a:t>
            </a:r>
            <a:endParaRPr lang="ru-RU" sz="900" dirty="0">
              <a:latin typeface="Microsoft YaHei" panose="020B0503020204020204" pitchFamily="34" charset="-122"/>
              <a:ea typeface="Microsoft YaHei" panose="020B0503020204020204" pitchFamily="34" charset="-122"/>
              <a:cs typeface="Arial" panose="020B0604020202020204" pitchFamily="34" charset="0"/>
            </a:endParaRPr>
          </a:p>
          <a:p>
            <a:r>
              <a:rPr lang="ru-RU" sz="700" i="1" dirty="0">
                <a:latin typeface="PT Sans" panose="020B0503020203020204" pitchFamily="34" charset="-52"/>
                <a:cs typeface="Arial" panose="020B0604020202020204" pitchFamily="34" charset="0"/>
              </a:rPr>
              <a:t>Планетарий имени дважды героя Советского Союза лётчика-космонавта А.А. Леонова на базе Астрономической обсерватории имени В.П. Энгельгардта КФУ</a:t>
            </a:r>
          </a:p>
        </p:txBody>
      </p:sp>
      <p:sp>
        <p:nvSpPr>
          <p:cNvPr id="4" name="TextBox 3">
            <a:extLst>
              <a:ext uri="{FF2B5EF4-FFF2-40B4-BE49-F238E27FC236}">
                <a16:creationId xmlns:a16="http://schemas.microsoft.com/office/drawing/2014/main" id="{029990ED-7823-E6F1-7ADE-682D2EA5652C}"/>
              </a:ext>
            </a:extLst>
          </p:cNvPr>
          <p:cNvSpPr txBox="1"/>
          <p:nvPr/>
        </p:nvSpPr>
        <p:spPr>
          <a:xfrm>
            <a:off x="804274" y="118442"/>
            <a:ext cx="4829679" cy="338518"/>
          </a:xfrm>
          <a:prstGeom prst="rect">
            <a:avLst/>
          </a:prstGeom>
          <a:noFill/>
        </p:spPr>
        <p:txBody>
          <a:bodyPr wrap="square" lIns="91404" tIns="45702" rIns="91404" bIns="45702" rtlCol="0">
            <a:spAutoFit/>
          </a:bodyPr>
          <a:lstStyle/>
          <a:p>
            <a:r>
              <a:rPr lang="ru-RU" sz="1600" b="1" spc="-20" dirty="0">
                <a:solidFill>
                  <a:srgbClr val="FFFFFF"/>
                </a:solidFill>
                <a:latin typeface="PT Sans" panose="020B0503020203020204"/>
                <a:cs typeface="Calibri"/>
              </a:rPr>
              <a:t>АСТРОПАРК И БОТАНИЧЕСКИЙ САД КФУ</a:t>
            </a:r>
          </a:p>
        </p:txBody>
      </p:sp>
      <p:pic>
        <p:nvPicPr>
          <p:cNvPr id="19" name="Рисунок 18" descr="Изображение выглядит как строительство, на открытом воздухе, купол, трава&#10;&#10;Автоматически созданное описание">
            <a:extLst>
              <a:ext uri="{FF2B5EF4-FFF2-40B4-BE49-F238E27FC236}">
                <a16:creationId xmlns:a16="http://schemas.microsoft.com/office/drawing/2014/main" id="{32038AE7-CD6E-4D37-A1A2-EFDEE960C0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625"/>
          <a:stretch/>
        </p:blipFill>
        <p:spPr>
          <a:xfrm>
            <a:off x="1001455" y="598738"/>
            <a:ext cx="4002593" cy="1869480"/>
          </a:xfrm>
          <a:prstGeom prst="rect">
            <a:avLst/>
          </a:prstGeom>
        </p:spPr>
      </p:pic>
      <p:pic>
        <p:nvPicPr>
          <p:cNvPr id="21" name="Рисунок 20" descr="Изображение выглядит как строительство, купол, на открытом воздухе, обсерватория&#10;&#10;Автоматически созданное описание">
            <a:extLst>
              <a:ext uri="{FF2B5EF4-FFF2-40B4-BE49-F238E27FC236}">
                <a16:creationId xmlns:a16="http://schemas.microsoft.com/office/drawing/2014/main" id="{666D5E0D-5AC0-4CFF-8C6D-9D22CD6B92A5}"/>
              </a:ext>
            </a:extLst>
          </p:cNvPr>
          <p:cNvPicPr>
            <a:picLocks noChangeAspect="1"/>
          </p:cNvPicPr>
          <p:nvPr/>
        </p:nvPicPr>
        <p:blipFill rotWithShape="1">
          <a:blip r:embed="rId7">
            <a:extLst>
              <a:ext uri="{28A0092B-C50C-407E-A947-70E740481C1C}">
                <a14:useLocalDpi xmlns:a14="http://schemas.microsoft.com/office/drawing/2010/main" val="0"/>
              </a:ext>
            </a:extLst>
          </a:blip>
          <a:srcRect l="17111" t="31127" b="40642"/>
          <a:stretch/>
        </p:blipFill>
        <p:spPr>
          <a:xfrm>
            <a:off x="894274" y="2285304"/>
            <a:ext cx="4739679" cy="1157728"/>
          </a:xfrm>
          <a:prstGeom prst="rect">
            <a:avLst/>
          </a:prstGeom>
        </p:spPr>
      </p:pic>
      <p:pic>
        <p:nvPicPr>
          <p:cNvPr id="13" name="Рисунок 12">
            <a:extLst>
              <a:ext uri="{FF2B5EF4-FFF2-40B4-BE49-F238E27FC236}">
                <a16:creationId xmlns:a16="http://schemas.microsoft.com/office/drawing/2014/main" id="{52EB7D78-0E38-4183-9F1A-34C9253D05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18" name="Рисунок 17">
            <a:extLst>
              <a:ext uri="{FF2B5EF4-FFF2-40B4-BE49-F238E27FC236}">
                <a16:creationId xmlns:a16="http://schemas.microsoft.com/office/drawing/2014/main" id="{FEFE4952-9DBE-4C64-80E8-FC63100E77F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0" name="TextBox 19">
            <a:extLst>
              <a:ext uri="{FF2B5EF4-FFF2-40B4-BE49-F238E27FC236}">
                <a16:creationId xmlns:a16="http://schemas.microsoft.com/office/drawing/2014/main" id="{F35E0BFD-A106-4557-BEF9-8B3184B8A4FA}"/>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2" name="TextBox 21">
            <a:extLst>
              <a:ext uri="{FF2B5EF4-FFF2-40B4-BE49-F238E27FC236}">
                <a16:creationId xmlns:a16="http://schemas.microsoft.com/office/drawing/2014/main" id="{8FBC17B3-844F-4A4F-A4C3-2BFC27C41484}"/>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23" name="TextBox 22">
            <a:extLst>
              <a:ext uri="{FF2B5EF4-FFF2-40B4-BE49-F238E27FC236}">
                <a16:creationId xmlns:a16="http://schemas.microsoft.com/office/drawing/2014/main" id="{1236D204-0C78-47E3-B636-4A3930005D62}"/>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天文园，植物园</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АСТРОПАРК И БОТАНИЧЕСКИЙ САД КФУ </a:t>
            </a:r>
            <a:endParaRPr lang="ru-RU" sz="1600" b="1" dirty="0">
              <a:latin typeface="PT Sans" panose="020B0503020203020204" pitchFamily="34" charset="-52"/>
            </a:endParaRPr>
          </a:p>
        </p:txBody>
      </p:sp>
    </p:spTree>
    <p:extLst>
      <p:ext uri="{BB962C8B-B14F-4D97-AF65-F5344CB8AC3E}">
        <p14:creationId xmlns:p14="http://schemas.microsoft.com/office/powerpoint/2010/main" val="6886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9990ED-7823-E6F1-7ADE-682D2EA5652C}"/>
              </a:ext>
            </a:extLst>
          </p:cNvPr>
          <p:cNvSpPr txBox="1"/>
          <p:nvPr/>
        </p:nvSpPr>
        <p:spPr>
          <a:xfrm>
            <a:off x="804274" y="118442"/>
            <a:ext cx="4829679" cy="338518"/>
          </a:xfrm>
          <a:prstGeom prst="rect">
            <a:avLst/>
          </a:prstGeom>
          <a:noFill/>
        </p:spPr>
        <p:txBody>
          <a:bodyPr wrap="square" lIns="91404" tIns="45702" rIns="91404" bIns="45702" rtlCol="0">
            <a:spAutoFit/>
          </a:bodyPr>
          <a:lstStyle/>
          <a:p>
            <a:r>
              <a:rPr lang="ru-RU" sz="1600" b="1" spc="-20" dirty="0">
                <a:solidFill>
                  <a:srgbClr val="FFFFFF"/>
                </a:solidFill>
                <a:latin typeface="PT Sans" panose="020B0503020203020204"/>
                <a:cs typeface="Calibri"/>
              </a:rPr>
              <a:t>АСТРОПАРК И БОТАНИЧЕСКИЙ САД КФУ</a:t>
            </a:r>
          </a:p>
        </p:txBody>
      </p:sp>
      <p:pic>
        <p:nvPicPr>
          <p:cNvPr id="13" name="Рисунок 12">
            <a:extLst>
              <a:ext uri="{FF2B5EF4-FFF2-40B4-BE49-F238E27FC236}">
                <a16:creationId xmlns:a16="http://schemas.microsoft.com/office/drawing/2014/main" id="{52EB7D78-0E38-4183-9F1A-34C9253D0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18" name="Рисунок 17">
            <a:extLst>
              <a:ext uri="{FF2B5EF4-FFF2-40B4-BE49-F238E27FC236}">
                <a16:creationId xmlns:a16="http://schemas.microsoft.com/office/drawing/2014/main" id="{FEFE4952-9DBE-4C64-80E8-FC63100E77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0" name="TextBox 19">
            <a:extLst>
              <a:ext uri="{FF2B5EF4-FFF2-40B4-BE49-F238E27FC236}">
                <a16:creationId xmlns:a16="http://schemas.microsoft.com/office/drawing/2014/main" id="{F35E0BFD-A106-4557-BEF9-8B3184B8A4FA}"/>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2" name="TextBox 21">
            <a:extLst>
              <a:ext uri="{FF2B5EF4-FFF2-40B4-BE49-F238E27FC236}">
                <a16:creationId xmlns:a16="http://schemas.microsoft.com/office/drawing/2014/main" id="{8FBC17B3-844F-4A4F-A4C3-2BFC27C41484}"/>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23" name="TextBox 22">
            <a:extLst>
              <a:ext uri="{FF2B5EF4-FFF2-40B4-BE49-F238E27FC236}">
                <a16:creationId xmlns:a16="http://schemas.microsoft.com/office/drawing/2014/main" id="{1236D204-0C78-47E3-B636-4A3930005D62}"/>
              </a:ext>
            </a:extLst>
          </p:cNvPr>
          <p:cNvSpPr txBox="1"/>
          <p:nvPr/>
        </p:nvSpPr>
        <p:spPr>
          <a:xfrm>
            <a:off x="998931" y="107111"/>
            <a:ext cx="6260358" cy="338554"/>
          </a:xfrm>
          <a:prstGeom prst="rect">
            <a:avLst/>
          </a:prstGeom>
          <a:noFill/>
        </p:spPr>
        <p:txBody>
          <a:bodyPr wrap="square" rtlCol="0">
            <a:spAutoFit/>
          </a:bodyPr>
          <a:lstStyle/>
          <a:p>
            <a:r>
              <a:rPr lang="zh-CN" altLang="en-US" sz="1600" b="1" dirty="0">
                <a:latin typeface="Microsoft YaHei" panose="020B0503020204020204" pitchFamily="34" charset="-122"/>
                <a:ea typeface="Microsoft YaHei" panose="020B0503020204020204" pitchFamily="34" charset="-122"/>
              </a:rPr>
              <a:t>大学与中国的合作</a:t>
            </a:r>
            <a:r>
              <a:rPr lang="ru-RU" altLang="zh-CN" sz="1600" b="1" spc="-1" dirty="0">
                <a:latin typeface="Microsoft YaHei" panose="020B0503020204020204" pitchFamily="34" charset="-122"/>
                <a:ea typeface="Microsoft YaHei" panose="020B0503020204020204" pitchFamily="34" charset="-122"/>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pic>
        <p:nvPicPr>
          <p:cNvPr id="17" name="Picture 2" descr="https://eng.kpfu.ru/wp-content/uploads/2024/06/safin-chen-jie-1024x829.jpg">
            <a:extLst>
              <a:ext uri="{FF2B5EF4-FFF2-40B4-BE49-F238E27FC236}">
                <a16:creationId xmlns:a16="http://schemas.microsoft.com/office/drawing/2014/main" id="{FF71E88B-CF07-4D57-B1B3-DB68A25977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96" r="15262" b="25302"/>
          <a:stretch/>
        </p:blipFill>
        <p:spPr bwMode="auto">
          <a:xfrm>
            <a:off x="5599511" y="739575"/>
            <a:ext cx="1537816" cy="1325884"/>
          </a:xfrm>
          <a:prstGeom prst="rect">
            <a:avLst/>
          </a:prstGeom>
          <a:noFill/>
          <a:extLst>
            <a:ext uri="{909E8E84-426E-40DD-AFC4-6F175D3DCCD1}">
              <a14:hiddenFill xmlns:a14="http://schemas.microsoft.com/office/drawing/2010/main">
                <a:solidFill>
                  <a:srgbClr val="FFFFFF"/>
                </a:solidFill>
              </a14:hiddenFill>
            </a:ext>
          </a:extLst>
        </p:spPr>
      </p:pic>
      <p:pic>
        <p:nvPicPr>
          <p:cNvPr id="24" name="Рисунок 23">
            <a:extLst>
              <a:ext uri="{FF2B5EF4-FFF2-40B4-BE49-F238E27FC236}">
                <a16:creationId xmlns:a16="http://schemas.microsoft.com/office/drawing/2014/main" id="{3FA81208-07D4-4C19-A1BB-1B089B7409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54" r="8986"/>
          <a:stretch/>
        </p:blipFill>
        <p:spPr>
          <a:xfrm>
            <a:off x="7449011" y="753553"/>
            <a:ext cx="1565628" cy="1311905"/>
          </a:xfrm>
          <a:prstGeom prst="rect">
            <a:avLst/>
          </a:prstGeom>
          <a:ln>
            <a:noFill/>
          </a:ln>
          <a:effectLst/>
        </p:spPr>
      </p:pic>
      <p:pic>
        <p:nvPicPr>
          <p:cNvPr id="25" name="Рисунок 24">
            <a:extLst>
              <a:ext uri="{FF2B5EF4-FFF2-40B4-BE49-F238E27FC236}">
                <a16:creationId xmlns:a16="http://schemas.microsoft.com/office/drawing/2014/main" id="{1111FB7C-E427-4AE6-A885-7ED962588F27}"/>
              </a:ext>
            </a:extLst>
          </p:cNvPr>
          <p:cNvPicPr>
            <a:picLocks noChangeAspect="1"/>
          </p:cNvPicPr>
          <p:nvPr/>
        </p:nvPicPr>
        <p:blipFill>
          <a:blip r:embed="rId7"/>
          <a:stretch>
            <a:fillRect/>
          </a:stretch>
        </p:blipFill>
        <p:spPr>
          <a:xfrm>
            <a:off x="5610152" y="2127112"/>
            <a:ext cx="1860269" cy="1442203"/>
          </a:xfrm>
          <a:prstGeom prst="rect">
            <a:avLst/>
          </a:prstGeom>
        </p:spPr>
      </p:pic>
      <p:pic>
        <p:nvPicPr>
          <p:cNvPr id="27" name="Рисунок 26" descr="https://media.kpfu.ru/sites/default/files/2024-04/DSC08776.jpg">
            <a:extLst>
              <a:ext uri="{FF2B5EF4-FFF2-40B4-BE49-F238E27FC236}">
                <a16:creationId xmlns:a16="http://schemas.microsoft.com/office/drawing/2014/main" id="{8F7BA4C3-1089-4277-B310-DB2EF5AB0E25}"/>
              </a:ext>
            </a:extLst>
          </p:cNvPr>
          <p:cNvPicPr/>
          <p:nvPr/>
        </p:nvPicPr>
        <p:blipFill rotWithShape="1">
          <a:blip r:embed="rId8" cstate="print">
            <a:extLst>
              <a:ext uri="{28A0092B-C50C-407E-A947-70E740481C1C}">
                <a14:useLocalDpi xmlns:a14="http://schemas.microsoft.com/office/drawing/2010/main" val="0"/>
              </a:ext>
            </a:extLst>
          </a:blip>
          <a:srcRect l="16797" r="30123"/>
          <a:stretch/>
        </p:blipFill>
        <p:spPr bwMode="auto">
          <a:xfrm>
            <a:off x="7731868" y="2127112"/>
            <a:ext cx="1267536" cy="1567733"/>
          </a:xfrm>
          <a:prstGeom prst="rect">
            <a:avLst/>
          </a:prstGeom>
          <a:noFill/>
          <a:ln>
            <a:noFill/>
          </a:ln>
        </p:spPr>
      </p:pic>
      <p:pic>
        <p:nvPicPr>
          <p:cNvPr id="28" name="Рисунок 27" descr="https://media.kpfu.ru/sites/default/files/2024-09/IMG_2425.jpg">
            <a:extLst>
              <a:ext uri="{FF2B5EF4-FFF2-40B4-BE49-F238E27FC236}">
                <a16:creationId xmlns:a16="http://schemas.microsoft.com/office/drawing/2014/main" id="{EDD7DC63-4EA5-4259-83B1-91BFE33BE688}"/>
              </a:ext>
            </a:extLst>
          </p:cNvPr>
          <p:cNvPicPr/>
          <p:nvPr/>
        </p:nvPicPr>
        <p:blipFill rotWithShape="1">
          <a:blip r:embed="rId9" cstate="print">
            <a:extLst>
              <a:ext uri="{28A0092B-C50C-407E-A947-70E740481C1C}">
                <a14:useLocalDpi xmlns:a14="http://schemas.microsoft.com/office/drawing/2010/main" val="0"/>
              </a:ext>
            </a:extLst>
          </a:blip>
          <a:srcRect l="18488" r="19911" b="15292"/>
          <a:stretch/>
        </p:blipFill>
        <p:spPr bwMode="auto">
          <a:xfrm>
            <a:off x="7539181" y="3741540"/>
            <a:ext cx="1485332" cy="1325884"/>
          </a:xfrm>
          <a:prstGeom prst="rect">
            <a:avLst/>
          </a:prstGeom>
          <a:noFill/>
          <a:ln>
            <a:noFill/>
          </a:ln>
        </p:spPr>
      </p:pic>
      <p:pic>
        <p:nvPicPr>
          <p:cNvPr id="29" name="Picture 2" descr="КФУ посетила делегация консульства Китая в Казани | Медиа портал - Казанский  (Приволжский) Федеральный Университет">
            <a:extLst>
              <a:ext uri="{FF2B5EF4-FFF2-40B4-BE49-F238E27FC236}">
                <a16:creationId xmlns:a16="http://schemas.microsoft.com/office/drawing/2014/main" id="{76D8EAE7-1FB2-4ECA-A8F9-938B452D7B9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572" r="13535"/>
          <a:stretch/>
        </p:blipFill>
        <p:spPr bwMode="auto">
          <a:xfrm>
            <a:off x="6078086" y="3740786"/>
            <a:ext cx="1370926" cy="132663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AFBCC15C-68AC-4FD4-9031-CF366242B5F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18191" y="3740786"/>
            <a:ext cx="1675055" cy="1326638"/>
          </a:xfrm>
          <a:prstGeom prst="rect">
            <a:avLst/>
          </a:prstGeom>
          <a:ln>
            <a:noFill/>
          </a:ln>
          <a:effectLst/>
        </p:spPr>
      </p:pic>
      <p:pic>
        <p:nvPicPr>
          <p:cNvPr id="31" name="Рисунок 30">
            <a:extLst>
              <a:ext uri="{FF2B5EF4-FFF2-40B4-BE49-F238E27FC236}">
                <a16:creationId xmlns:a16="http://schemas.microsoft.com/office/drawing/2014/main" id="{6E3CB6A8-15E6-4F0B-9DDF-2C9EF3FF6E79}"/>
              </a:ext>
            </a:extLst>
          </p:cNvPr>
          <p:cNvPicPr>
            <a:picLocks noChangeAspect="1"/>
          </p:cNvPicPr>
          <p:nvPr/>
        </p:nvPicPr>
        <p:blipFill rotWithShape="1">
          <a:blip r:embed="rId12"/>
          <a:srcRect b="23200"/>
          <a:stretch/>
        </p:blipFill>
        <p:spPr>
          <a:xfrm>
            <a:off x="2814720" y="3741540"/>
            <a:ext cx="1456633" cy="1325884"/>
          </a:xfrm>
          <a:prstGeom prst="rect">
            <a:avLst/>
          </a:prstGeom>
          <a:ln>
            <a:noFill/>
          </a:ln>
          <a:effectLst>
            <a:outerShdw blurRad="292100" dist="139700" dir="2700000" algn="tl" rotWithShape="0">
              <a:srgbClr val="333333">
                <a:alpha val="65000"/>
              </a:srgbClr>
            </a:outerShdw>
          </a:effectLst>
        </p:spPr>
      </p:pic>
      <p:sp>
        <p:nvSpPr>
          <p:cNvPr id="32" name="Прямоугольник: скругленные углы 14">
            <a:extLst>
              <a:ext uri="{FF2B5EF4-FFF2-40B4-BE49-F238E27FC236}">
                <a16:creationId xmlns:a16="http://schemas.microsoft.com/office/drawing/2014/main" id="{CB105D9B-731F-455F-8826-AF699F8F6001}"/>
              </a:ext>
            </a:extLst>
          </p:cNvPr>
          <p:cNvSpPr txBox="1"/>
          <p:nvPr/>
        </p:nvSpPr>
        <p:spPr>
          <a:xfrm>
            <a:off x="4124820" y="2589062"/>
            <a:ext cx="1371785" cy="44677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algn="ctr" defTabSz="300031">
              <a:lnSpc>
                <a:spcPct val="90000"/>
              </a:lnSpc>
              <a:spcBef>
                <a:spcPct val="0"/>
              </a:spcBef>
              <a:spcAft>
                <a:spcPct val="35000"/>
              </a:spcAft>
            </a:pPr>
            <a:r>
              <a:rPr lang="zh-CN" altLang="en-US" sz="700" dirty="0">
                <a:solidFill>
                  <a:schemeClr val="tx1"/>
                </a:solidFill>
                <a:latin typeface="PT Sans" panose="020B0503020203020204" pitchFamily="34" charset="-52"/>
                <a:cs typeface="Arial" panose="020B0604020202020204" pitchFamily="34" charset="0"/>
              </a:rPr>
              <a:t>喀山联邦大学领导人与中国院校代表的会见，文件签署仪式</a:t>
            </a:r>
            <a:endParaRPr lang="ru-RU" sz="700" i="1" dirty="0">
              <a:solidFill>
                <a:schemeClr val="tx1"/>
              </a:solidFill>
              <a:latin typeface="PT Sans" panose="020B0503020203020204" pitchFamily="34" charset="-52"/>
              <a:cs typeface="Arial" panose="020B0604020202020204" pitchFamily="34" charset="0"/>
            </a:endParaRPr>
          </a:p>
        </p:txBody>
      </p:sp>
      <p:sp>
        <p:nvSpPr>
          <p:cNvPr id="33" name="Прямоугольник: скругленные углы 14">
            <a:extLst>
              <a:ext uri="{FF2B5EF4-FFF2-40B4-BE49-F238E27FC236}">
                <a16:creationId xmlns:a16="http://schemas.microsoft.com/office/drawing/2014/main" id="{FB8E620F-95AD-436D-8E3B-B3195073A0BA}"/>
              </a:ext>
            </a:extLst>
          </p:cNvPr>
          <p:cNvSpPr txBox="1"/>
          <p:nvPr/>
        </p:nvSpPr>
        <p:spPr>
          <a:xfrm>
            <a:off x="4233987" y="3048636"/>
            <a:ext cx="1295731" cy="44677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algn="ctr" defTabSz="300031">
              <a:lnSpc>
                <a:spcPct val="90000"/>
              </a:lnSpc>
              <a:spcBef>
                <a:spcPct val="0"/>
              </a:spcBef>
              <a:spcAft>
                <a:spcPct val="35000"/>
              </a:spcAft>
            </a:pPr>
            <a:r>
              <a:rPr lang="ru-RU" sz="700" dirty="0">
                <a:solidFill>
                  <a:schemeClr val="tx1"/>
                </a:solidFill>
                <a:latin typeface="PT Sans" panose="020B0503020203020204" pitchFamily="34" charset="-52"/>
                <a:cs typeface="Arial" panose="020B0604020202020204" pitchFamily="34" charset="0"/>
              </a:rPr>
              <a:t>Встречи руководства КФУ и университетов КНР, подписание соглашений</a:t>
            </a:r>
            <a:endParaRPr lang="ru-RU" sz="700" i="1" dirty="0">
              <a:solidFill>
                <a:schemeClr val="tx1"/>
              </a:solidFill>
              <a:latin typeface="PT Sans" panose="020B0503020203020204" pitchFamily="34" charset="-52"/>
              <a:cs typeface="Arial" panose="020B0604020202020204" pitchFamily="34" charset="0"/>
            </a:endParaRPr>
          </a:p>
        </p:txBody>
      </p:sp>
      <p:sp>
        <p:nvSpPr>
          <p:cNvPr id="34" name="Прямоугольник 33">
            <a:extLst>
              <a:ext uri="{FF2B5EF4-FFF2-40B4-BE49-F238E27FC236}">
                <a16:creationId xmlns:a16="http://schemas.microsoft.com/office/drawing/2014/main" id="{BB7C5594-F70B-4518-A63E-2EAD0B231907}"/>
              </a:ext>
            </a:extLst>
          </p:cNvPr>
          <p:cNvSpPr/>
          <p:nvPr/>
        </p:nvSpPr>
        <p:spPr>
          <a:xfrm>
            <a:off x="2575896" y="602578"/>
            <a:ext cx="2828147" cy="276999"/>
          </a:xfrm>
          <a:prstGeom prst="rect">
            <a:avLst/>
          </a:prstGeom>
        </p:spPr>
        <p:txBody>
          <a:bodyPr wrap="square">
            <a:spAutoFit/>
          </a:bodyPr>
          <a:lstStyle/>
          <a:p>
            <a:pPr algn="ctr"/>
            <a:r>
              <a:rPr lang="zh-CN" alt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中国留学生，</a:t>
            </a:r>
            <a:r>
              <a:rPr lang="en-US" altLang="zh-CN"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202</a:t>
            </a:r>
            <a:r>
              <a:rPr lang="ru-RU" altLang="zh-CN"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5</a:t>
            </a:r>
            <a:r>
              <a:rPr lang="en-US" altLang="zh-CN"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/2</a:t>
            </a:r>
            <a:r>
              <a:rPr lang="ru-RU" altLang="zh-CN"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6</a:t>
            </a:r>
            <a:r>
              <a:rPr lang="zh-CN" alt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学年</a:t>
            </a:r>
            <a:endParaRPr 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5" name="Прямоугольник: скругленные углы 14">
            <a:extLst>
              <a:ext uri="{FF2B5EF4-FFF2-40B4-BE49-F238E27FC236}">
                <a16:creationId xmlns:a16="http://schemas.microsoft.com/office/drawing/2014/main" id="{B7ABBE2A-27E2-4262-AB5E-C84E7DEFA450}"/>
              </a:ext>
            </a:extLst>
          </p:cNvPr>
          <p:cNvSpPr txBox="1"/>
          <p:nvPr/>
        </p:nvSpPr>
        <p:spPr>
          <a:xfrm>
            <a:off x="2614103" y="841593"/>
            <a:ext cx="2712392" cy="14171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algn="ctr" defTabSz="300031">
              <a:lnSpc>
                <a:spcPct val="90000"/>
              </a:lnSpc>
              <a:spcBef>
                <a:spcPct val="0"/>
              </a:spcBef>
              <a:spcAft>
                <a:spcPct val="35000"/>
              </a:spcAft>
            </a:pPr>
            <a:r>
              <a:rPr lang="ru-RU" sz="750" dirty="0">
                <a:solidFill>
                  <a:schemeClr val="tx1"/>
                </a:solidFill>
                <a:latin typeface="PT Sans" panose="020B0503020203020204" pitchFamily="34" charset="-52"/>
                <a:cs typeface="Arial" panose="020B0604020202020204" pitchFamily="34" charset="0"/>
              </a:rPr>
              <a:t>Обучение граждан КНР в КФУ, 2025/26 учебный год</a:t>
            </a:r>
            <a:endParaRPr lang="ru-RU" sz="750" i="1" dirty="0">
              <a:solidFill>
                <a:schemeClr val="tx1"/>
              </a:solidFill>
              <a:latin typeface="PT Sans" panose="020B0503020203020204" pitchFamily="34" charset="-52"/>
              <a:cs typeface="Arial" panose="020B0604020202020204" pitchFamily="34" charset="0"/>
            </a:endParaRPr>
          </a:p>
        </p:txBody>
      </p:sp>
      <p:graphicFrame>
        <p:nvGraphicFramePr>
          <p:cNvPr id="36" name="Таблица 35">
            <a:extLst>
              <a:ext uri="{FF2B5EF4-FFF2-40B4-BE49-F238E27FC236}">
                <a16:creationId xmlns:a16="http://schemas.microsoft.com/office/drawing/2014/main" id="{7948A7F0-1F76-4EF3-8C33-267CF856EFD6}"/>
              </a:ext>
            </a:extLst>
          </p:cNvPr>
          <p:cNvGraphicFramePr>
            <a:graphicFrameLocks noGrp="1"/>
          </p:cNvGraphicFramePr>
          <p:nvPr>
            <p:extLst>
              <p:ext uri="{D42A27DB-BD31-4B8C-83A1-F6EECF244321}">
                <p14:modId xmlns:p14="http://schemas.microsoft.com/office/powerpoint/2010/main" val="3121388878"/>
              </p:ext>
            </p:extLst>
          </p:nvPr>
        </p:nvGraphicFramePr>
        <p:xfrm>
          <a:off x="2846969" y="983309"/>
          <a:ext cx="2286000" cy="1009779"/>
        </p:xfrm>
        <a:graphic>
          <a:graphicData uri="http://schemas.openxmlformats.org/drawingml/2006/table">
            <a:tbl>
              <a:tblPr firstCol="1" bandRow="1">
                <a:tableStyleId>{3B4B98B0-60AC-42C2-AFA5-B58CD77FA1E5}</a:tableStyleId>
              </a:tblPr>
              <a:tblGrid>
                <a:gridCol w="1766455">
                  <a:extLst>
                    <a:ext uri="{9D8B030D-6E8A-4147-A177-3AD203B41FA5}">
                      <a16:colId xmlns:a16="http://schemas.microsoft.com/office/drawing/2014/main" val="3204305262"/>
                    </a:ext>
                  </a:extLst>
                </a:gridCol>
                <a:gridCol w="519545">
                  <a:extLst>
                    <a:ext uri="{9D8B030D-6E8A-4147-A177-3AD203B41FA5}">
                      <a16:colId xmlns:a16="http://schemas.microsoft.com/office/drawing/2014/main" val="1764825623"/>
                    </a:ext>
                  </a:extLst>
                </a:gridCol>
              </a:tblGrid>
              <a:tr h="195644">
                <a:tc>
                  <a:txBody>
                    <a:bodyPr/>
                    <a:lstStyle/>
                    <a:p>
                      <a:pPr>
                        <a:lnSpc>
                          <a:spcPct val="115000"/>
                        </a:lnSpc>
                        <a:spcAft>
                          <a:spcPts val="1000"/>
                        </a:spcAft>
                      </a:pPr>
                      <a:r>
                        <a:rPr lang="zh-CN" altLang="en-US" sz="900" b="0" dirty="0">
                          <a:solidFill>
                            <a:schemeClr val="tx1"/>
                          </a:solidFill>
                          <a:effectLst/>
                          <a:latin typeface="+mn-lt"/>
                          <a:cs typeface="Arial" panose="020B0604020202020204" pitchFamily="34" charset="0"/>
                        </a:rPr>
                        <a:t>本科</a:t>
                      </a:r>
                      <a:endParaRPr lang="ru-RU" sz="900" b="0" dirty="0">
                        <a:solidFill>
                          <a:schemeClr val="tx1"/>
                        </a:solidFill>
                        <a:effectLst/>
                        <a:latin typeface="+mn-lt"/>
                        <a:ea typeface="Calibri" panose="020F0502020204030204" pitchFamily="34" charset="0"/>
                        <a:cs typeface="Arial" panose="020B0604020202020204" pitchFamily="34" charset="0"/>
                      </a:endParaRPr>
                    </a:p>
                  </a:txBody>
                  <a:tcPr marL="22860" marR="22860" marT="22860" marB="22860" anchor="ctr"/>
                </a:tc>
                <a:tc>
                  <a:txBody>
                    <a:bodyPr/>
                    <a:lstStyle/>
                    <a:p>
                      <a:pPr algn="ctr">
                        <a:lnSpc>
                          <a:spcPct val="115000"/>
                        </a:lnSpc>
                        <a:spcAft>
                          <a:spcPts val="1000"/>
                        </a:spcAft>
                      </a:pPr>
                      <a:r>
                        <a:rPr lang="ru-RU" sz="900" b="0" dirty="0">
                          <a:solidFill>
                            <a:schemeClr val="tx1"/>
                          </a:solidFill>
                          <a:effectLst/>
                          <a:latin typeface="+mn-lt"/>
                          <a:ea typeface="Calibri" panose="020F0502020204030204" pitchFamily="34" charset="0"/>
                          <a:cs typeface="Arial" panose="020B0604020202020204" pitchFamily="34" charset="0"/>
                        </a:rPr>
                        <a:t>891</a:t>
                      </a:r>
                    </a:p>
                  </a:txBody>
                  <a:tcPr marL="22860" marR="22860" marT="22860" marB="22860" anchor="ctr"/>
                </a:tc>
                <a:extLst>
                  <a:ext uri="{0D108BD9-81ED-4DB2-BD59-A6C34878D82A}">
                    <a16:rowId xmlns:a16="http://schemas.microsoft.com/office/drawing/2014/main" val="1408060580"/>
                  </a:ext>
                </a:extLst>
              </a:tr>
              <a:tr h="195644">
                <a:tc>
                  <a:txBody>
                    <a:bodyPr/>
                    <a:lstStyle/>
                    <a:p>
                      <a:pPr marL="0" marR="0" lvl="0" indent="0" defTabSz="914400" eaLnBrk="1" fontAlgn="auto" latinLnBrk="0" hangingPunct="1">
                        <a:lnSpc>
                          <a:spcPct val="115000"/>
                        </a:lnSpc>
                        <a:spcBef>
                          <a:spcPts val="0"/>
                        </a:spcBef>
                        <a:spcAft>
                          <a:spcPts val="1000"/>
                        </a:spcAft>
                        <a:buClrTx/>
                        <a:buSzTx/>
                        <a:buFontTx/>
                        <a:buNone/>
                        <a:tabLst/>
                        <a:defRPr/>
                      </a:pPr>
                      <a:r>
                        <a:rPr lang="zh-CN" altLang="en-US" sz="900" b="0" dirty="0">
                          <a:solidFill>
                            <a:schemeClr val="tx1"/>
                          </a:solidFill>
                          <a:effectLst/>
                          <a:latin typeface="+mn-lt"/>
                          <a:ea typeface="Calibri" panose="020F0502020204030204" pitchFamily="34" charset="0"/>
                          <a:cs typeface="Arial" panose="020B0604020202020204" pitchFamily="34" charset="0"/>
                        </a:rPr>
                        <a:t>硕士</a:t>
                      </a:r>
                      <a:endParaRPr lang="ru-RU" sz="900" b="0" dirty="0">
                        <a:solidFill>
                          <a:schemeClr val="tx1"/>
                        </a:solidFill>
                        <a:effectLst/>
                        <a:latin typeface="+mn-lt"/>
                        <a:ea typeface="Calibri" panose="020F0502020204030204" pitchFamily="34" charset="0"/>
                        <a:cs typeface="Arial" panose="020B0604020202020204" pitchFamily="34" charset="0"/>
                      </a:endParaRPr>
                    </a:p>
                  </a:txBody>
                  <a:tcPr marL="22860" marR="22860" marT="22860" marB="22860" anchor="ctr"/>
                </a:tc>
                <a:tc>
                  <a:txBody>
                    <a:bodyPr/>
                    <a:lstStyle/>
                    <a:p>
                      <a:pPr algn="ctr">
                        <a:lnSpc>
                          <a:spcPct val="115000"/>
                        </a:lnSpc>
                        <a:spcAft>
                          <a:spcPts val="1000"/>
                        </a:spcAft>
                      </a:pPr>
                      <a:r>
                        <a:rPr lang="ru-RU" sz="900" b="0" dirty="0">
                          <a:solidFill>
                            <a:schemeClr val="tx1"/>
                          </a:solidFill>
                          <a:effectLst/>
                          <a:latin typeface="+mn-lt"/>
                          <a:ea typeface="Calibri" panose="020F0502020204030204" pitchFamily="34" charset="0"/>
                          <a:cs typeface="Arial" panose="020B0604020202020204" pitchFamily="34" charset="0"/>
                        </a:rPr>
                        <a:t>443</a:t>
                      </a:r>
                    </a:p>
                  </a:txBody>
                  <a:tcPr marL="22860" marR="22860" marT="22860" marB="22860" anchor="ctr"/>
                </a:tc>
                <a:extLst>
                  <a:ext uri="{0D108BD9-81ED-4DB2-BD59-A6C34878D82A}">
                    <a16:rowId xmlns:a16="http://schemas.microsoft.com/office/drawing/2014/main" val="1554566069"/>
                  </a:ext>
                </a:extLst>
              </a:tr>
              <a:tr h="195644">
                <a:tc>
                  <a:txBody>
                    <a:bodyPr/>
                    <a:lstStyle/>
                    <a:p>
                      <a:pPr>
                        <a:lnSpc>
                          <a:spcPct val="115000"/>
                        </a:lnSpc>
                        <a:spcAft>
                          <a:spcPts val="1000"/>
                        </a:spcAft>
                      </a:pPr>
                      <a:r>
                        <a:rPr lang="zh-CN" altLang="en-US" sz="900" b="0" dirty="0">
                          <a:solidFill>
                            <a:schemeClr val="tx1"/>
                          </a:solidFill>
                          <a:effectLst/>
                          <a:latin typeface="+mn-lt"/>
                          <a:cs typeface="Arial" panose="020B0604020202020204" pitchFamily="34" charset="0"/>
                        </a:rPr>
                        <a:t>专家学位</a:t>
                      </a:r>
                      <a:endParaRPr lang="ru-RU" sz="900" b="0" dirty="0">
                        <a:solidFill>
                          <a:schemeClr val="tx1"/>
                        </a:solidFill>
                        <a:effectLst/>
                        <a:latin typeface="+mn-lt"/>
                        <a:ea typeface="Calibri" panose="020F0502020204030204" pitchFamily="34" charset="0"/>
                        <a:cs typeface="Arial" panose="020B0604020202020204" pitchFamily="34" charset="0"/>
                      </a:endParaRPr>
                    </a:p>
                  </a:txBody>
                  <a:tcPr marL="22860" marR="22860" marT="22860" marB="22860" anchor="ctr"/>
                </a:tc>
                <a:tc>
                  <a:txBody>
                    <a:bodyPr/>
                    <a:lstStyle/>
                    <a:p>
                      <a:pPr algn="ctr">
                        <a:lnSpc>
                          <a:spcPct val="115000"/>
                        </a:lnSpc>
                        <a:spcAft>
                          <a:spcPts val="1000"/>
                        </a:spcAft>
                      </a:pPr>
                      <a:r>
                        <a:rPr lang="ru-RU" sz="900" b="0" dirty="0">
                          <a:solidFill>
                            <a:schemeClr val="tx1"/>
                          </a:solidFill>
                          <a:effectLst/>
                          <a:latin typeface="+mn-lt"/>
                          <a:ea typeface="Calibri" panose="020F0502020204030204" pitchFamily="34" charset="0"/>
                          <a:cs typeface="Arial" panose="020B0604020202020204" pitchFamily="34" charset="0"/>
                        </a:rPr>
                        <a:t>5</a:t>
                      </a:r>
                    </a:p>
                  </a:txBody>
                  <a:tcPr marL="22860" marR="22860" marT="22860" marB="22860" anchor="ctr"/>
                </a:tc>
                <a:extLst>
                  <a:ext uri="{0D108BD9-81ED-4DB2-BD59-A6C34878D82A}">
                    <a16:rowId xmlns:a16="http://schemas.microsoft.com/office/drawing/2014/main" val="3824807019"/>
                  </a:ext>
                </a:extLst>
              </a:tr>
              <a:tr h="195644">
                <a:tc>
                  <a:txBody>
                    <a:bodyPr/>
                    <a:lstStyle/>
                    <a:p>
                      <a:pPr>
                        <a:lnSpc>
                          <a:spcPct val="115000"/>
                        </a:lnSpc>
                        <a:spcAft>
                          <a:spcPts val="1000"/>
                        </a:spcAft>
                      </a:pPr>
                      <a:r>
                        <a:rPr lang="zh-CN" altLang="en-US" sz="900" b="0" dirty="0">
                          <a:solidFill>
                            <a:schemeClr val="tx1"/>
                          </a:solidFill>
                          <a:effectLst/>
                          <a:latin typeface="+mn-lt"/>
                          <a:ea typeface="Calibri" panose="020F0502020204030204" pitchFamily="34" charset="0"/>
                          <a:cs typeface="Arial" panose="020B0604020202020204" pitchFamily="34" charset="0"/>
                        </a:rPr>
                        <a:t>博士</a:t>
                      </a:r>
                      <a:endParaRPr lang="ru-RU" sz="900" b="0" dirty="0">
                        <a:solidFill>
                          <a:schemeClr val="tx1"/>
                        </a:solidFill>
                        <a:effectLst/>
                        <a:latin typeface="+mn-lt"/>
                        <a:ea typeface="Calibri" panose="020F0502020204030204" pitchFamily="34" charset="0"/>
                        <a:cs typeface="Arial" panose="020B0604020202020204" pitchFamily="34" charset="0"/>
                      </a:endParaRPr>
                    </a:p>
                  </a:txBody>
                  <a:tcPr marL="22860" marR="22860" marT="22860" marB="22860" anchor="ctr"/>
                </a:tc>
                <a:tc>
                  <a:txBody>
                    <a:bodyPr/>
                    <a:lstStyle/>
                    <a:p>
                      <a:pPr algn="ctr">
                        <a:lnSpc>
                          <a:spcPct val="115000"/>
                        </a:lnSpc>
                        <a:spcAft>
                          <a:spcPts val="1000"/>
                        </a:spcAft>
                      </a:pPr>
                      <a:r>
                        <a:rPr lang="ru-RU" sz="900" b="0" dirty="0">
                          <a:solidFill>
                            <a:schemeClr val="tx1"/>
                          </a:solidFill>
                          <a:effectLst/>
                          <a:latin typeface="+mn-lt"/>
                          <a:ea typeface="Calibri" panose="020F0502020204030204" pitchFamily="34" charset="0"/>
                          <a:cs typeface="Arial" panose="020B0604020202020204" pitchFamily="34" charset="0"/>
                        </a:rPr>
                        <a:t>106</a:t>
                      </a:r>
                    </a:p>
                  </a:txBody>
                  <a:tcPr marL="22860" marR="22860" marT="22860" marB="22860" anchor="ctr"/>
                </a:tc>
                <a:extLst>
                  <a:ext uri="{0D108BD9-81ED-4DB2-BD59-A6C34878D82A}">
                    <a16:rowId xmlns:a16="http://schemas.microsoft.com/office/drawing/2014/main" val="1929731031"/>
                  </a:ext>
                </a:extLst>
              </a:tr>
              <a:tr h="220694">
                <a:tc>
                  <a:txBody>
                    <a:bodyPr/>
                    <a:lstStyle/>
                    <a:p>
                      <a:pPr indent="333375" algn="r">
                        <a:lnSpc>
                          <a:spcPct val="115000"/>
                        </a:lnSpc>
                        <a:spcAft>
                          <a:spcPts val="1000"/>
                        </a:spcAft>
                      </a:pPr>
                      <a:r>
                        <a:rPr lang="zh-CN" altLang="en-US" sz="900" b="1" dirty="0">
                          <a:solidFill>
                            <a:schemeClr val="tx1"/>
                          </a:solidFill>
                          <a:effectLst/>
                          <a:latin typeface="+mn-lt"/>
                          <a:cs typeface="Arial" panose="020B0604020202020204" pitchFamily="34" charset="0"/>
                        </a:rPr>
                        <a:t>总数</a:t>
                      </a:r>
                      <a:endParaRPr lang="ru-RU" sz="900" b="1" dirty="0">
                        <a:solidFill>
                          <a:schemeClr val="tx1"/>
                        </a:solidFill>
                        <a:effectLst/>
                        <a:latin typeface="+mn-lt"/>
                        <a:ea typeface="Calibri" panose="020F0502020204030204" pitchFamily="34" charset="0"/>
                        <a:cs typeface="Arial" panose="020B0604020202020204" pitchFamily="34" charset="0"/>
                      </a:endParaRPr>
                    </a:p>
                  </a:txBody>
                  <a:tcPr marL="22860" marR="22860" marT="22860" marB="22860" anchor="ctr"/>
                </a:tc>
                <a:tc>
                  <a:txBody>
                    <a:bodyPr/>
                    <a:lstStyle/>
                    <a:p>
                      <a:pPr algn="ctr">
                        <a:lnSpc>
                          <a:spcPct val="115000"/>
                        </a:lnSpc>
                        <a:spcAft>
                          <a:spcPts val="1000"/>
                        </a:spcAft>
                      </a:pPr>
                      <a:r>
                        <a:rPr lang="ru-RU" sz="1100" b="1" dirty="0">
                          <a:solidFill>
                            <a:schemeClr val="tx1"/>
                          </a:solidFill>
                          <a:effectLst/>
                          <a:latin typeface="+mn-lt"/>
                          <a:ea typeface="Calibri" panose="020F0502020204030204" pitchFamily="34" charset="0"/>
                          <a:cs typeface="Arial" panose="020B0604020202020204" pitchFamily="34" charset="0"/>
                        </a:rPr>
                        <a:t>1445 </a:t>
                      </a:r>
                    </a:p>
                  </a:txBody>
                  <a:tcPr marL="22860" marR="22860" marT="22860" marB="22860" anchor="ctr"/>
                </a:tc>
                <a:extLst>
                  <a:ext uri="{0D108BD9-81ED-4DB2-BD59-A6C34878D82A}">
                    <a16:rowId xmlns:a16="http://schemas.microsoft.com/office/drawing/2014/main" val="2900827578"/>
                  </a:ext>
                </a:extLst>
              </a:tr>
            </a:tbl>
          </a:graphicData>
        </a:graphic>
      </p:graphicFrame>
      <p:sp>
        <p:nvSpPr>
          <p:cNvPr id="37" name="Прямоугольник 36">
            <a:extLst>
              <a:ext uri="{FF2B5EF4-FFF2-40B4-BE49-F238E27FC236}">
                <a16:creationId xmlns:a16="http://schemas.microsoft.com/office/drawing/2014/main" id="{24EB1209-4836-4C4A-A864-69F5E14ABFB9}"/>
              </a:ext>
            </a:extLst>
          </p:cNvPr>
          <p:cNvSpPr/>
          <p:nvPr/>
        </p:nvSpPr>
        <p:spPr>
          <a:xfrm>
            <a:off x="1137561" y="648745"/>
            <a:ext cx="1189749" cy="461665"/>
          </a:xfrm>
          <a:prstGeom prst="rect">
            <a:avLst/>
          </a:prstGeom>
        </p:spPr>
        <p:txBody>
          <a:bodyPr wrap="none">
            <a:spAutoFit/>
          </a:bodyPr>
          <a:lstStyle/>
          <a:p>
            <a:pPr algn="ctr"/>
            <a:r>
              <a:rPr lang="ru-RU"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77</a:t>
            </a:r>
            <a:r>
              <a:rPr 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个合作伙伴</a:t>
            </a:r>
            <a:endParaRPr 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pPr algn="ctr"/>
            <a:r>
              <a:rPr lang="ru-RU"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8</a:t>
            </a:r>
            <a:r>
              <a:rPr 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个协会</a:t>
            </a:r>
            <a:endParaRPr lang="ru-RU" sz="12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8" name="Прямоугольник: скругленные углы 14">
            <a:extLst>
              <a:ext uri="{FF2B5EF4-FFF2-40B4-BE49-F238E27FC236}">
                <a16:creationId xmlns:a16="http://schemas.microsoft.com/office/drawing/2014/main" id="{AEF94534-6928-4767-8123-3CCD31184D56}"/>
              </a:ext>
            </a:extLst>
          </p:cNvPr>
          <p:cNvSpPr txBox="1"/>
          <p:nvPr/>
        </p:nvSpPr>
        <p:spPr>
          <a:xfrm>
            <a:off x="1054205" y="1025782"/>
            <a:ext cx="1295731" cy="44677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algn="ctr" defTabSz="300031">
              <a:lnSpc>
                <a:spcPct val="90000"/>
              </a:lnSpc>
              <a:spcBef>
                <a:spcPct val="0"/>
              </a:spcBef>
              <a:spcAft>
                <a:spcPct val="35000"/>
              </a:spcAft>
            </a:pPr>
            <a:r>
              <a:rPr lang="ru-RU" sz="750" dirty="0">
                <a:solidFill>
                  <a:schemeClr val="tx1"/>
                </a:solidFill>
                <a:latin typeface="PT Sans" panose="020B0503020203020204" pitchFamily="34" charset="-52"/>
                <a:cs typeface="Arial" panose="020B0604020202020204" pitchFamily="34" charset="0"/>
              </a:rPr>
              <a:t>77</a:t>
            </a:r>
            <a:r>
              <a:rPr lang="en-US" sz="750" dirty="0">
                <a:solidFill>
                  <a:schemeClr val="tx1"/>
                </a:solidFill>
                <a:latin typeface="PT Sans" panose="020B0503020203020204" pitchFamily="34" charset="-52"/>
                <a:cs typeface="Arial" panose="020B0604020202020204" pitchFamily="34" charset="0"/>
              </a:rPr>
              <a:t> </a:t>
            </a:r>
            <a:r>
              <a:rPr lang="ru-RU" sz="750" dirty="0">
                <a:solidFill>
                  <a:schemeClr val="tx1"/>
                </a:solidFill>
                <a:latin typeface="PT Sans" panose="020B0503020203020204" pitchFamily="34" charset="-52"/>
                <a:cs typeface="Arial" panose="020B0604020202020204" pitchFamily="34" charset="0"/>
              </a:rPr>
              <a:t>партнеров</a:t>
            </a:r>
          </a:p>
          <a:p>
            <a:pPr algn="ctr" defTabSz="300031">
              <a:lnSpc>
                <a:spcPct val="90000"/>
              </a:lnSpc>
              <a:spcBef>
                <a:spcPct val="0"/>
              </a:spcBef>
              <a:spcAft>
                <a:spcPct val="35000"/>
              </a:spcAft>
            </a:pPr>
            <a:r>
              <a:rPr lang="ru-RU" sz="750" dirty="0">
                <a:solidFill>
                  <a:schemeClr val="tx1"/>
                </a:solidFill>
                <a:latin typeface="PT Sans" panose="020B0503020203020204" pitchFamily="34" charset="-52"/>
                <a:cs typeface="Arial" panose="020B0604020202020204" pitchFamily="34" charset="0"/>
              </a:rPr>
              <a:t>8 ассоциаций</a:t>
            </a:r>
            <a:endParaRPr lang="ru-RU" sz="750" i="1" dirty="0">
              <a:solidFill>
                <a:schemeClr val="tx1"/>
              </a:solidFill>
              <a:latin typeface="PT Sans" panose="020B0503020203020204" pitchFamily="34" charset="-52"/>
              <a:cs typeface="Arial" panose="020B0604020202020204" pitchFamily="34" charset="0"/>
            </a:endParaRPr>
          </a:p>
        </p:txBody>
      </p:sp>
      <p:pic>
        <p:nvPicPr>
          <p:cNvPr id="39" name="Picture 2" descr="Peking University - Wikipedia">
            <a:extLst>
              <a:ext uri="{FF2B5EF4-FFF2-40B4-BE49-F238E27FC236}">
                <a16:creationId xmlns:a16="http://schemas.microsoft.com/office/drawing/2014/main" id="{2587D473-D7F5-49D5-BED7-20A7120465A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8931" y="1586020"/>
            <a:ext cx="502048" cy="502048"/>
          </a:xfrm>
          <a:prstGeom prst="rect">
            <a:avLst/>
          </a:prstGeom>
          <a:noFill/>
          <a:extLst>
            <a:ext uri="{909E8E84-426E-40DD-AFC4-6F175D3DCCD1}">
              <a14:hiddenFill xmlns:a14="http://schemas.microsoft.com/office/drawing/2010/main">
                <a:solidFill>
                  <a:srgbClr val="FFFFFF"/>
                </a:solidFill>
              </a14:hiddenFill>
            </a:ext>
          </a:extLst>
        </p:spPr>
      </p:pic>
      <p:pic>
        <p:nvPicPr>
          <p:cNvPr id="40" name="Рисунок 39">
            <a:extLst>
              <a:ext uri="{FF2B5EF4-FFF2-40B4-BE49-F238E27FC236}">
                <a16:creationId xmlns:a16="http://schemas.microsoft.com/office/drawing/2014/main" id="{3A7C3E56-C0F3-44B6-ABCE-44ED2853E2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7837" y="1603279"/>
            <a:ext cx="466892" cy="462179"/>
          </a:xfrm>
          <a:prstGeom prst="rect">
            <a:avLst/>
          </a:prstGeom>
        </p:spPr>
      </p:pic>
      <p:pic>
        <p:nvPicPr>
          <p:cNvPr id="41" name="Рисунок 40">
            <a:extLst>
              <a:ext uri="{FF2B5EF4-FFF2-40B4-BE49-F238E27FC236}">
                <a16:creationId xmlns:a16="http://schemas.microsoft.com/office/drawing/2014/main" id="{50CF446D-D624-4191-B0BE-B63AE44C2C9F}"/>
              </a:ext>
            </a:extLst>
          </p:cNvPr>
          <p:cNvPicPr>
            <a:picLocks noChangeAspect="1"/>
          </p:cNvPicPr>
          <p:nvPr/>
        </p:nvPicPr>
        <p:blipFill>
          <a:blip r:embed="rId15"/>
          <a:stretch>
            <a:fillRect/>
          </a:stretch>
        </p:blipFill>
        <p:spPr>
          <a:xfrm>
            <a:off x="2141587" y="1568449"/>
            <a:ext cx="522099" cy="522099"/>
          </a:xfrm>
          <a:prstGeom prst="flowChartConnector">
            <a:avLst/>
          </a:prstGeom>
        </p:spPr>
      </p:pic>
      <p:pic>
        <p:nvPicPr>
          <p:cNvPr id="42" name="Picture 6" descr="https://upload.wikimedia.org/wikipedia/en/thumb/b/bf/Hubei_University_logo.png/150px-Hubei_University_logo.png">
            <a:extLst>
              <a:ext uri="{FF2B5EF4-FFF2-40B4-BE49-F238E27FC236}">
                <a16:creationId xmlns:a16="http://schemas.microsoft.com/office/drawing/2014/main" id="{D1C4A0F7-DFDA-44E5-AC93-C79F79534D7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4146" y="2175591"/>
            <a:ext cx="466892" cy="4668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s://upload.wikimedia.org/wikipedia/en/thumb/c/cb/Logo_of_Guangdong_University_of_Finance_and_Economics.png/150px-Logo_of_Guangdong_University_of_Finance_and_Economics.png">
            <a:extLst>
              <a:ext uri="{FF2B5EF4-FFF2-40B4-BE49-F238E27FC236}">
                <a16:creationId xmlns:a16="http://schemas.microsoft.com/office/drawing/2014/main" id="{53FD8D91-AC60-4543-922A-E74D17F997D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43411" y="2160366"/>
            <a:ext cx="431852" cy="5729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3B3ED8FC-0FA7-497F-92E9-60E1075D21D1}"/>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3385" r="12297"/>
          <a:stretch>
            <a:fillRect/>
          </a:stretch>
        </p:blipFill>
        <p:spPr bwMode="auto">
          <a:xfrm>
            <a:off x="2180858" y="2176687"/>
            <a:ext cx="507030" cy="446774"/>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0" descr="武大标识-武汉大学">
            <a:extLst>
              <a:ext uri="{FF2B5EF4-FFF2-40B4-BE49-F238E27FC236}">
                <a16:creationId xmlns:a16="http://schemas.microsoft.com/office/drawing/2014/main" id="{DAA3A5B2-FB90-4FA7-A061-F39B7E97EFA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4205" y="2754418"/>
            <a:ext cx="502048" cy="50204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https://upload.wikimedia.org/wikipedia/en/thumb/8/86/Dalian_University_of_Foreign_Languages_logo.png/220px-Dalian_University_of_Foreign_Languages_logo.png">
            <a:extLst>
              <a:ext uri="{FF2B5EF4-FFF2-40B4-BE49-F238E27FC236}">
                <a16:creationId xmlns:a16="http://schemas.microsoft.com/office/drawing/2014/main" id="{C67F99FD-4762-4B39-8050-734E0BDAB09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3636" r="13636" b="31221"/>
          <a:stretch/>
        </p:blipFill>
        <p:spPr bwMode="auto">
          <a:xfrm>
            <a:off x="1621734" y="2787752"/>
            <a:ext cx="585041" cy="53567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https://upload.wikimedia.org/wikipedia/en/thumb/e/ef/Sichuan_University_logo_%28seal%29.svg/150px-Sichuan_University_logo_%28seal%29.svg.png">
            <a:extLst>
              <a:ext uri="{FF2B5EF4-FFF2-40B4-BE49-F238E27FC236}">
                <a16:creationId xmlns:a16="http://schemas.microsoft.com/office/drawing/2014/main" id="{0B86F9B0-220C-46A5-9E21-1D384D2EA5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28813" y="2769129"/>
            <a:ext cx="502048" cy="502048"/>
          </a:xfrm>
          <a:prstGeom prst="rect">
            <a:avLst/>
          </a:prstGeom>
          <a:noFill/>
          <a:extLst>
            <a:ext uri="{909E8E84-426E-40DD-AFC4-6F175D3DCCD1}">
              <a14:hiddenFill xmlns:a14="http://schemas.microsoft.com/office/drawing/2010/main">
                <a:solidFill>
                  <a:srgbClr val="FFFFFF"/>
                </a:solidFill>
              </a14:hiddenFill>
            </a:ext>
          </a:extLst>
        </p:spPr>
      </p:pic>
      <p:pic>
        <p:nvPicPr>
          <p:cNvPr id="48" name="image2.png">
            <a:extLst>
              <a:ext uri="{FF2B5EF4-FFF2-40B4-BE49-F238E27FC236}">
                <a16:creationId xmlns:a16="http://schemas.microsoft.com/office/drawing/2014/main" id="{C290113A-66D9-48B2-A9AD-F63C7B911E7C}"/>
              </a:ext>
            </a:extLst>
          </p:cNvPr>
          <p:cNvPicPr/>
          <p:nvPr/>
        </p:nvPicPr>
        <p:blipFill>
          <a:blip r:embed="rId22" cstate="print"/>
          <a:stretch>
            <a:fillRect/>
          </a:stretch>
        </p:blipFill>
        <p:spPr>
          <a:xfrm>
            <a:off x="1106643" y="3352359"/>
            <a:ext cx="1577353" cy="384557"/>
          </a:xfrm>
          <a:prstGeom prst="rect">
            <a:avLst/>
          </a:prstGeom>
        </p:spPr>
      </p:pic>
      <p:pic>
        <p:nvPicPr>
          <p:cNvPr id="49" name="Рисунок 48">
            <a:extLst>
              <a:ext uri="{FF2B5EF4-FFF2-40B4-BE49-F238E27FC236}">
                <a16:creationId xmlns:a16="http://schemas.microsoft.com/office/drawing/2014/main" id="{846329FE-D721-4751-889B-642463E39FB7}"/>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982945" y="3820485"/>
            <a:ext cx="1577353" cy="263342"/>
          </a:xfrm>
          <a:prstGeom prst="rect">
            <a:avLst/>
          </a:prstGeom>
          <a:noFill/>
        </p:spPr>
      </p:pic>
      <p:pic>
        <p:nvPicPr>
          <p:cNvPr id="50" name="Рисунок 49">
            <a:extLst>
              <a:ext uri="{FF2B5EF4-FFF2-40B4-BE49-F238E27FC236}">
                <a16:creationId xmlns:a16="http://schemas.microsoft.com/office/drawing/2014/main" id="{B9881810-A3A1-4560-9998-1A67A3586054}"/>
              </a:ext>
            </a:extLst>
          </p:cNvPr>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79270" y="3828919"/>
            <a:ext cx="285391" cy="263342"/>
          </a:xfrm>
          <a:prstGeom prst="rect">
            <a:avLst/>
          </a:prstGeom>
          <a:noFill/>
        </p:spPr>
      </p:pic>
      <p:pic>
        <p:nvPicPr>
          <p:cNvPr id="51" name="Рисунок 50">
            <a:extLst>
              <a:ext uri="{FF2B5EF4-FFF2-40B4-BE49-F238E27FC236}">
                <a16:creationId xmlns:a16="http://schemas.microsoft.com/office/drawing/2014/main" id="{A2B839DD-E484-4AA1-BE93-33BB69F34DF8}"/>
              </a:ext>
            </a:extLst>
          </p:cNvPr>
          <p:cNvPicPr>
            <a:picLocks noChangeAspect="1"/>
          </p:cNvPicPr>
          <p:nvPr/>
        </p:nvPicPr>
        <p:blipFill>
          <a:blip r:embed="rId25"/>
          <a:stretch>
            <a:fillRect/>
          </a:stretch>
        </p:blipFill>
        <p:spPr>
          <a:xfrm>
            <a:off x="967347" y="4167396"/>
            <a:ext cx="446200" cy="446200"/>
          </a:xfrm>
          <a:prstGeom prst="rect">
            <a:avLst/>
          </a:prstGeom>
        </p:spPr>
      </p:pic>
      <p:pic>
        <p:nvPicPr>
          <p:cNvPr id="52" name="Picture 2" descr="https://kpfu.ru/docs/F51034211574/img1300980918.jpg">
            <a:extLst>
              <a:ext uri="{FF2B5EF4-FFF2-40B4-BE49-F238E27FC236}">
                <a16:creationId xmlns:a16="http://schemas.microsoft.com/office/drawing/2014/main" id="{06217D19-07BC-4909-9E4A-50F4B031B9C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373298" y="4167396"/>
            <a:ext cx="589271" cy="4429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s://kpfu.ru/docs/F12853293408/img348161071.jpg">
            <a:extLst>
              <a:ext uri="{FF2B5EF4-FFF2-40B4-BE49-F238E27FC236}">
                <a16:creationId xmlns:a16="http://schemas.microsoft.com/office/drawing/2014/main" id="{192D450F-777A-4FED-A041-17560E90A97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964305" y="4160904"/>
            <a:ext cx="449427" cy="44942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4" name="Picture 7">
            <a:extLst>
              <a:ext uri="{FF2B5EF4-FFF2-40B4-BE49-F238E27FC236}">
                <a16:creationId xmlns:a16="http://schemas.microsoft.com/office/drawing/2014/main" id="{4A8DFEE4-8F88-40A5-917B-DDE34C6D518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90220" y="4654556"/>
            <a:ext cx="439772" cy="38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3">
            <a:extLst>
              <a:ext uri="{FF2B5EF4-FFF2-40B4-BE49-F238E27FC236}">
                <a16:creationId xmlns:a16="http://schemas.microsoft.com/office/drawing/2014/main" id="{3A71D370-C66F-4D2C-973A-283F44A8F761}"/>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21469" r="20491"/>
          <a:stretch/>
        </p:blipFill>
        <p:spPr bwMode="auto">
          <a:xfrm>
            <a:off x="1522723" y="4687044"/>
            <a:ext cx="522134" cy="40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2">
            <a:extLst>
              <a:ext uri="{FF2B5EF4-FFF2-40B4-BE49-F238E27FC236}">
                <a16:creationId xmlns:a16="http://schemas.microsoft.com/office/drawing/2014/main" id="{CB3BB08C-6C45-4CCF-A01D-42A50E6C0BD1}"/>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32790" b="26834"/>
          <a:stretch>
            <a:fillRect/>
          </a:stretch>
        </p:blipFill>
        <p:spPr bwMode="auto">
          <a:xfrm>
            <a:off x="2063296" y="4718802"/>
            <a:ext cx="709004" cy="24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61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9990ED-7823-E6F1-7ADE-682D2EA5652C}"/>
              </a:ext>
            </a:extLst>
          </p:cNvPr>
          <p:cNvSpPr txBox="1"/>
          <p:nvPr/>
        </p:nvSpPr>
        <p:spPr>
          <a:xfrm>
            <a:off x="804274" y="118442"/>
            <a:ext cx="4829679" cy="338518"/>
          </a:xfrm>
          <a:prstGeom prst="rect">
            <a:avLst/>
          </a:prstGeom>
          <a:noFill/>
        </p:spPr>
        <p:txBody>
          <a:bodyPr wrap="square" lIns="91404" tIns="45702" rIns="91404" bIns="45702" rtlCol="0">
            <a:spAutoFit/>
          </a:bodyPr>
          <a:lstStyle/>
          <a:p>
            <a:r>
              <a:rPr lang="ru-RU" sz="1600" b="1" spc="-20" dirty="0">
                <a:solidFill>
                  <a:srgbClr val="FFFFFF"/>
                </a:solidFill>
                <a:latin typeface="PT Sans" panose="020B0503020203020204"/>
                <a:cs typeface="Calibri"/>
              </a:rPr>
              <a:t>АСТРОПАРК И БОТАНИЧЕСКИЙ САД КФУ</a:t>
            </a:r>
          </a:p>
        </p:txBody>
      </p:sp>
      <p:pic>
        <p:nvPicPr>
          <p:cNvPr id="13" name="Рисунок 12">
            <a:extLst>
              <a:ext uri="{FF2B5EF4-FFF2-40B4-BE49-F238E27FC236}">
                <a16:creationId xmlns:a16="http://schemas.microsoft.com/office/drawing/2014/main" id="{52EB7D78-0E38-4183-9F1A-34C9253D0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18" name="Рисунок 17">
            <a:extLst>
              <a:ext uri="{FF2B5EF4-FFF2-40B4-BE49-F238E27FC236}">
                <a16:creationId xmlns:a16="http://schemas.microsoft.com/office/drawing/2014/main" id="{FEFE4952-9DBE-4C64-80E8-FC63100E77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0" name="TextBox 19">
            <a:extLst>
              <a:ext uri="{FF2B5EF4-FFF2-40B4-BE49-F238E27FC236}">
                <a16:creationId xmlns:a16="http://schemas.microsoft.com/office/drawing/2014/main" id="{F35E0BFD-A106-4557-BEF9-8B3184B8A4FA}"/>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2" name="TextBox 21">
            <a:extLst>
              <a:ext uri="{FF2B5EF4-FFF2-40B4-BE49-F238E27FC236}">
                <a16:creationId xmlns:a16="http://schemas.microsoft.com/office/drawing/2014/main" id="{8FBC17B3-844F-4A4F-A4C3-2BFC27C41484}"/>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23" name="TextBox 22">
            <a:extLst>
              <a:ext uri="{FF2B5EF4-FFF2-40B4-BE49-F238E27FC236}">
                <a16:creationId xmlns:a16="http://schemas.microsoft.com/office/drawing/2014/main" id="{1236D204-0C78-47E3-B636-4A3930005D62}"/>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中文在喀山联邦大学</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КИТАЙСКИЙ ЯЗЫК В КФУ </a:t>
            </a:r>
            <a:endParaRPr lang="ru-RU" sz="1600" b="1" dirty="0">
              <a:latin typeface="PT Sans" panose="020B0503020203020204" pitchFamily="34" charset="-52"/>
            </a:endParaRPr>
          </a:p>
        </p:txBody>
      </p:sp>
      <p:sp>
        <p:nvSpPr>
          <p:cNvPr id="17" name="Прямоугольник: скругленные противолежащие углы 16">
            <a:extLst>
              <a:ext uri="{FF2B5EF4-FFF2-40B4-BE49-F238E27FC236}">
                <a16:creationId xmlns:a16="http://schemas.microsoft.com/office/drawing/2014/main" id="{440E83E6-D416-4587-AC1E-372FB517F343}"/>
              </a:ext>
            </a:extLst>
          </p:cNvPr>
          <p:cNvSpPr/>
          <p:nvPr/>
        </p:nvSpPr>
        <p:spPr>
          <a:xfrm>
            <a:off x="1048222" y="650841"/>
            <a:ext cx="3734077" cy="2904633"/>
          </a:xfrm>
          <a:prstGeom prst="round2Diag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04" tIns="45702" rIns="91404" bIns="45702" rtlCol="0" anchor="ctr"/>
          <a:lstStyle/>
          <a:p>
            <a:pPr defTabSz="457130"/>
            <a:endParaRPr lang="ru-RU" sz="1350" dirty="0">
              <a:solidFill>
                <a:prstClr val="white"/>
              </a:solidFill>
              <a:latin typeface="Microsoft YaHei" panose="020B0503020204020204" pitchFamily="34" charset="-122"/>
              <a:ea typeface="Microsoft YaHei" panose="020B0503020204020204" pitchFamily="34" charset="-122"/>
            </a:endParaRPr>
          </a:p>
        </p:txBody>
      </p:sp>
      <p:sp>
        <p:nvSpPr>
          <p:cNvPr id="2" name="Прямоугольник 1">
            <a:extLst>
              <a:ext uri="{FF2B5EF4-FFF2-40B4-BE49-F238E27FC236}">
                <a16:creationId xmlns:a16="http://schemas.microsoft.com/office/drawing/2014/main" id="{5AE71F7A-F9A1-4E4F-AE58-34DC8078A692}"/>
              </a:ext>
            </a:extLst>
          </p:cNvPr>
          <p:cNvSpPr/>
          <p:nvPr/>
        </p:nvSpPr>
        <p:spPr>
          <a:xfrm>
            <a:off x="1259823" y="809218"/>
            <a:ext cx="3384376" cy="1200329"/>
          </a:xfrm>
          <a:prstGeom prst="rect">
            <a:avLst/>
          </a:prstGeom>
        </p:spPr>
        <p:txBody>
          <a:bodyPr wrap="square">
            <a:spAutoFit/>
          </a:bodyPr>
          <a:lstStyle/>
          <a:p>
            <a:r>
              <a:rPr lang="zh-CN" altLang="en-US" sz="1200" dirty="0">
                <a:latin typeface="Microsoft YaHei" panose="020B0503020204020204" pitchFamily="34" charset="-122"/>
                <a:ea typeface="Microsoft YaHei" panose="020B0503020204020204" pitchFamily="34" charset="-122"/>
              </a:rPr>
              <a:t>国际关系、历史和东方学学院孔子学院自</a:t>
            </a:r>
            <a:r>
              <a:rPr lang="en-US" altLang="zh-CN" sz="1200" dirty="0">
                <a:latin typeface="Microsoft YaHei" panose="020B0503020204020204" pitchFamily="34" charset="-122"/>
                <a:ea typeface="Microsoft YaHei" panose="020B0503020204020204" pitchFamily="34" charset="-122"/>
              </a:rPr>
              <a:t>2007</a:t>
            </a:r>
            <a:r>
              <a:rPr lang="zh-CN" altLang="en-US" sz="1200" dirty="0">
                <a:latin typeface="Microsoft YaHei" panose="020B0503020204020204" pitchFamily="34" charset="-122"/>
                <a:ea typeface="Microsoft YaHei" panose="020B0503020204020204" pitchFamily="34" charset="-122"/>
              </a:rPr>
              <a:t>年开始运作。孔子学院院长由湖南师范大学代表担任。</a:t>
            </a:r>
            <a:endParaRPr lang="ru-RU" altLang="zh-CN" sz="1200" dirty="0">
              <a:latin typeface="Microsoft YaHei" panose="020B0503020204020204" pitchFamily="34" charset="-122"/>
              <a:ea typeface="Microsoft YaHei" panose="020B0503020204020204" pitchFamily="34" charset="-122"/>
            </a:endParaRPr>
          </a:p>
          <a:p>
            <a:pPr marL="214313" indent="-214313">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教中文和中国文化</a:t>
            </a:r>
            <a:endParaRPr lang="ru-RU" altLang="zh-CN" sz="1200" dirty="0">
              <a:latin typeface="Microsoft YaHei" panose="020B0503020204020204" pitchFamily="34" charset="-122"/>
              <a:ea typeface="Microsoft YaHei" panose="020B0503020204020204" pitchFamily="34" charset="-122"/>
            </a:endParaRPr>
          </a:p>
          <a:p>
            <a:pPr marL="214313" indent="-214313">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提供在中国学习六个月和一年的奖学金</a:t>
            </a:r>
            <a:endParaRPr lang="ru-RU" altLang="zh-CN" sz="1200" dirty="0">
              <a:latin typeface="Microsoft YaHei" panose="020B0503020204020204" pitchFamily="34" charset="-122"/>
              <a:ea typeface="Microsoft YaHei" panose="020B0503020204020204" pitchFamily="34" charset="-122"/>
            </a:endParaRPr>
          </a:p>
          <a:p>
            <a:pPr marL="214313" indent="-214313">
              <a:buFont typeface="Arial" panose="020B0604020202020204" pitchFamily="34" charset="0"/>
              <a:buChar char="•"/>
            </a:pPr>
            <a:r>
              <a:rPr lang="zh-CN" altLang="en-US" sz="1200" dirty="0">
                <a:latin typeface="Microsoft YaHei" panose="020B0503020204020204" pitchFamily="34" charset="-122"/>
                <a:ea typeface="Microsoft YaHei" panose="020B0503020204020204" pitchFamily="34" charset="-122"/>
              </a:rPr>
              <a:t>组织 </a:t>
            </a:r>
            <a:r>
              <a:rPr lang="en-US" altLang="zh-CN" sz="1200" dirty="0">
                <a:latin typeface="Microsoft YaHei" panose="020B0503020204020204" pitchFamily="34" charset="-122"/>
                <a:ea typeface="Microsoft YaHei" panose="020B0503020204020204" pitchFamily="34" charset="-122"/>
              </a:rPr>
              <a:t>HSK</a:t>
            </a:r>
            <a:r>
              <a:rPr lang="zh-CN" altLang="en-US" sz="1200" dirty="0">
                <a:latin typeface="Microsoft YaHei" panose="020B0503020204020204" pitchFamily="34" charset="-122"/>
                <a:ea typeface="Microsoft YaHei" panose="020B0503020204020204" pitchFamily="34" charset="-122"/>
              </a:rPr>
              <a:t>、</a:t>
            </a:r>
            <a:r>
              <a:rPr lang="en-US" altLang="zh-CN" sz="1200" dirty="0">
                <a:latin typeface="Microsoft YaHei" panose="020B0503020204020204" pitchFamily="34" charset="-122"/>
                <a:ea typeface="Microsoft YaHei" panose="020B0503020204020204" pitchFamily="34" charset="-122"/>
              </a:rPr>
              <a:t>HSKK</a:t>
            </a:r>
            <a:r>
              <a:rPr lang="zh-CN" altLang="en-US" sz="1200" dirty="0">
                <a:latin typeface="Microsoft YaHei" panose="020B0503020204020204" pitchFamily="34" charset="-122"/>
                <a:ea typeface="Microsoft YaHei" panose="020B0503020204020204" pitchFamily="34" charset="-122"/>
              </a:rPr>
              <a:t>、</a:t>
            </a:r>
            <a:r>
              <a:rPr lang="en-US" altLang="zh-CN" sz="1200" dirty="0">
                <a:latin typeface="Microsoft YaHei" panose="020B0503020204020204" pitchFamily="34" charset="-122"/>
                <a:ea typeface="Microsoft YaHei" panose="020B0503020204020204" pitchFamily="34" charset="-122"/>
              </a:rPr>
              <a:t>BCT</a:t>
            </a:r>
            <a:r>
              <a:rPr lang="zh-CN" altLang="en-US" sz="1200" dirty="0">
                <a:latin typeface="Microsoft YaHei" panose="020B0503020204020204" pitchFamily="34" charset="-122"/>
                <a:ea typeface="Microsoft YaHei" panose="020B0503020204020204" pitchFamily="34" charset="-122"/>
              </a:rPr>
              <a:t>、</a:t>
            </a:r>
            <a:r>
              <a:rPr lang="en-US" altLang="zh-CN" sz="1200" dirty="0">
                <a:latin typeface="Microsoft YaHei" panose="020B0503020204020204" pitchFamily="34" charset="-122"/>
                <a:ea typeface="Microsoft YaHei" panose="020B0503020204020204" pitchFamily="34" charset="-122"/>
              </a:rPr>
              <a:t>YCT </a:t>
            </a:r>
            <a:r>
              <a:rPr lang="zh-CN" altLang="en-US" sz="1200" dirty="0">
                <a:latin typeface="Microsoft YaHei" panose="020B0503020204020204" pitchFamily="34" charset="-122"/>
                <a:ea typeface="Microsoft YaHei" panose="020B0503020204020204" pitchFamily="34" charset="-122"/>
              </a:rPr>
              <a:t>考试</a:t>
            </a:r>
            <a:endParaRPr lang="ru-RU" sz="1200" dirty="0">
              <a:latin typeface="Microsoft YaHei" panose="020B0503020204020204" pitchFamily="34" charset="-122"/>
              <a:ea typeface="Microsoft YaHei" panose="020B0503020204020204" pitchFamily="34" charset="-122"/>
            </a:endParaRPr>
          </a:p>
        </p:txBody>
      </p:sp>
      <p:sp>
        <p:nvSpPr>
          <p:cNvPr id="24" name="Прямоугольник 23">
            <a:extLst>
              <a:ext uri="{FF2B5EF4-FFF2-40B4-BE49-F238E27FC236}">
                <a16:creationId xmlns:a16="http://schemas.microsoft.com/office/drawing/2014/main" id="{63B0932F-166B-4EBB-8C8D-C2BCC1C3125A}"/>
              </a:ext>
            </a:extLst>
          </p:cNvPr>
          <p:cNvSpPr/>
          <p:nvPr/>
        </p:nvSpPr>
        <p:spPr>
          <a:xfrm>
            <a:off x="1285384" y="1980294"/>
            <a:ext cx="3286616" cy="1269578"/>
          </a:xfrm>
          <a:prstGeom prst="rect">
            <a:avLst/>
          </a:prstGeom>
        </p:spPr>
        <p:txBody>
          <a:bodyPr wrap="square">
            <a:spAutoFit/>
          </a:bodyPr>
          <a:lstStyle/>
          <a:p>
            <a:pPr algn="just">
              <a:spcAft>
                <a:spcPts val="450"/>
              </a:spcAft>
            </a:pPr>
            <a:r>
              <a:rPr lang="ru-RU" sz="800" dirty="0">
                <a:latin typeface="Calibri" panose="020F0502020204030204" pitchFamily="34" charset="0"/>
                <a:cs typeface="Calibri" panose="020F0502020204030204" pitchFamily="34" charset="0"/>
              </a:rPr>
              <a:t>Институт Конфуция на базе Института международных отношений, истории и востоковедения КФУ действует с 2007 года. Руководителем Института Конфуция на базе КФУ является представитель </a:t>
            </a:r>
            <a:r>
              <a:rPr lang="ru-RU" sz="800" dirty="0" err="1">
                <a:latin typeface="Calibri" panose="020F0502020204030204" pitchFamily="34" charset="0"/>
                <a:cs typeface="Calibri" panose="020F0502020204030204" pitchFamily="34" charset="0"/>
              </a:rPr>
              <a:t>Хунаньского</a:t>
            </a:r>
            <a:r>
              <a:rPr lang="ru-RU" sz="800" dirty="0">
                <a:latin typeface="Calibri" panose="020F0502020204030204" pitchFamily="34" charset="0"/>
                <a:cs typeface="Calibri" panose="020F0502020204030204" pitchFamily="34" charset="0"/>
              </a:rPr>
              <a:t> педагогического университета.</a:t>
            </a:r>
          </a:p>
          <a:p>
            <a:pPr marL="171450" indent="-171450" algn="just">
              <a:spcAft>
                <a:spcPts val="450"/>
              </a:spcAft>
              <a:buFont typeface="Arial" panose="020B0604020202020204" pitchFamily="34" charset="0"/>
              <a:buChar char="•"/>
            </a:pPr>
            <a:r>
              <a:rPr lang="ru-RU" sz="800" dirty="0">
                <a:latin typeface="Calibri" panose="020F0502020204030204" pitchFamily="34" charset="0"/>
                <a:cs typeface="Calibri" panose="020F0502020204030204" pitchFamily="34" charset="0"/>
              </a:rPr>
              <a:t>Обучение китайскому языку и культуре</a:t>
            </a:r>
          </a:p>
          <a:p>
            <a:pPr marL="171450" indent="-171450" algn="just">
              <a:spcAft>
                <a:spcPts val="450"/>
              </a:spcAft>
              <a:buFont typeface="Arial" panose="020B0604020202020204" pitchFamily="34" charset="0"/>
              <a:buChar char="•"/>
            </a:pPr>
            <a:r>
              <a:rPr lang="ru-RU" sz="800" dirty="0">
                <a:latin typeface="Calibri" panose="020F0502020204030204" pitchFamily="34" charset="0"/>
                <a:cs typeface="Calibri" panose="020F0502020204030204" pitchFamily="34" charset="0"/>
              </a:rPr>
              <a:t>Гранты на полугодовое и годовое обучение в Китае </a:t>
            </a:r>
          </a:p>
          <a:p>
            <a:pPr marL="171450" indent="-171450" algn="just">
              <a:spcAft>
                <a:spcPts val="450"/>
              </a:spcAft>
              <a:buFont typeface="Arial" panose="020B0604020202020204" pitchFamily="34" charset="0"/>
              <a:buChar char="•"/>
            </a:pPr>
            <a:r>
              <a:rPr lang="ru-RU" sz="800" dirty="0">
                <a:latin typeface="Calibri" panose="020F0502020204030204" pitchFamily="34" charset="0"/>
                <a:cs typeface="Calibri" panose="020F0502020204030204" pitchFamily="34" charset="0"/>
              </a:rPr>
              <a:t>Сдача международных экзамены по китайскому языку по стандартам HSK, HSKK, BCT, YCT</a:t>
            </a:r>
          </a:p>
        </p:txBody>
      </p:sp>
      <p:pic>
        <p:nvPicPr>
          <p:cNvPr id="25" name="Picture 2" descr="Курсы по китайскому языку\Институт Конфуция - Казанский (Приволжский)  федеральный университет">
            <a:extLst>
              <a:ext uri="{FF2B5EF4-FFF2-40B4-BE49-F238E27FC236}">
                <a16:creationId xmlns:a16="http://schemas.microsoft.com/office/drawing/2014/main" id="{AFB2D82B-80F4-4F80-9060-48FE754A221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643" b="5706"/>
          <a:stretch/>
        </p:blipFill>
        <p:spPr bwMode="auto">
          <a:xfrm>
            <a:off x="1039690" y="3753396"/>
            <a:ext cx="2147710" cy="128299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7" name="Picture 2" descr="Общая информация об Институте Конфуция КФУ">
            <a:extLst>
              <a:ext uri="{FF2B5EF4-FFF2-40B4-BE49-F238E27FC236}">
                <a16:creationId xmlns:a16="http://schemas.microsoft.com/office/drawing/2014/main" id="{04509908-9D05-42AC-AEF6-A1905C5F44E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66" b="16932"/>
          <a:stretch/>
        </p:blipFill>
        <p:spPr bwMode="auto">
          <a:xfrm>
            <a:off x="3259743" y="3691859"/>
            <a:ext cx="2602882" cy="1344530"/>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a:extLst>
              <a:ext uri="{FF2B5EF4-FFF2-40B4-BE49-F238E27FC236}">
                <a16:creationId xmlns:a16="http://schemas.microsoft.com/office/drawing/2014/main" id="{DD2A56FF-8F10-4A74-B74F-6BE3A7D1A945}"/>
              </a:ext>
            </a:extLst>
          </p:cNvPr>
          <p:cNvPicPr>
            <a:picLocks noChangeAspect="1"/>
          </p:cNvPicPr>
          <p:nvPr/>
        </p:nvPicPr>
        <p:blipFill>
          <a:blip r:embed="rId7"/>
          <a:stretch>
            <a:fillRect/>
          </a:stretch>
        </p:blipFill>
        <p:spPr>
          <a:xfrm>
            <a:off x="4780796" y="926038"/>
            <a:ext cx="1277049" cy="966690"/>
          </a:xfrm>
          <a:prstGeom prst="rect">
            <a:avLst/>
          </a:prstGeom>
        </p:spPr>
      </p:pic>
      <p:pic>
        <p:nvPicPr>
          <p:cNvPr id="29" name="Рисунок 28">
            <a:extLst>
              <a:ext uri="{FF2B5EF4-FFF2-40B4-BE49-F238E27FC236}">
                <a16:creationId xmlns:a16="http://schemas.microsoft.com/office/drawing/2014/main" id="{8351F008-0C6D-42A9-A9FD-B057A8F4C9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784" y="2044390"/>
            <a:ext cx="959432" cy="949748"/>
          </a:xfrm>
          <a:prstGeom prst="rect">
            <a:avLst/>
          </a:prstGeom>
        </p:spPr>
      </p:pic>
      <p:pic>
        <p:nvPicPr>
          <p:cNvPr id="30" name="Picture 14" descr="https://eng.kpfu.ru/wp-content/uploads/2024/10/confucius-team-photo-1024x682.jpg">
            <a:extLst>
              <a:ext uri="{FF2B5EF4-FFF2-40B4-BE49-F238E27FC236}">
                <a16:creationId xmlns:a16="http://schemas.microsoft.com/office/drawing/2014/main" id="{4A7483E2-421C-4FBE-9998-41D00954CC4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5323"/>
          <a:stretch/>
        </p:blipFill>
        <p:spPr bwMode="auto">
          <a:xfrm>
            <a:off x="6174358" y="1002884"/>
            <a:ext cx="2875168" cy="1429918"/>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30">
            <a:extLst>
              <a:ext uri="{FF2B5EF4-FFF2-40B4-BE49-F238E27FC236}">
                <a16:creationId xmlns:a16="http://schemas.microsoft.com/office/drawing/2014/main" id="{4102B2F2-6FBA-497E-8CC1-4D7C3B7F0AAA}"/>
              </a:ext>
            </a:extLst>
          </p:cNvPr>
          <p:cNvSpPr/>
          <p:nvPr/>
        </p:nvSpPr>
        <p:spPr>
          <a:xfrm>
            <a:off x="6111918" y="2640195"/>
            <a:ext cx="3000049" cy="707886"/>
          </a:xfrm>
          <a:prstGeom prst="rect">
            <a:avLst/>
          </a:prstGeom>
        </p:spPr>
        <p:txBody>
          <a:bodyPr wrap="square">
            <a:spAutoFit/>
          </a:bodyPr>
          <a:lstStyle/>
          <a:p>
            <a:pPr algn="just"/>
            <a:r>
              <a:rPr lang="en-US" altLang="zh-CN" sz="1000" dirty="0">
                <a:latin typeface="Pragmatica Extended" panose="020B0505040502020204" pitchFamily="34" charset="0"/>
                <a:ea typeface="Microsoft YaHei" panose="020B0503020204020204" pitchFamily="34" charset="-122"/>
              </a:rPr>
              <a:t>2024 </a:t>
            </a:r>
            <a:r>
              <a:rPr lang="zh-CN" altLang="en-US" sz="1000" dirty="0">
                <a:latin typeface="Pragmatica Extended" panose="020B0505040502020204" pitchFamily="34" charset="0"/>
                <a:ea typeface="Microsoft YaHei" panose="020B0503020204020204" pitchFamily="34" charset="-122"/>
              </a:rPr>
              <a:t>年 </a:t>
            </a:r>
            <a:r>
              <a:rPr lang="en-US" altLang="zh-CN" sz="1000" dirty="0">
                <a:latin typeface="Pragmatica Extended" panose="020B0505040502020204" pitchFamily="34" charset="0"/>
                <a:ea typeface="Microsoft YaHei" panose="020B0503020204020204" pitchFamily="34" charset="-122"/>
              </a:rPr>
              <a:t>10 </a:t>
            </a:r>
            <a:r>
              <a:rPr lang="zh-CN" altLang="en-US" sz="1000" dirty="0">
                <a:latin typeface="Pragmatica Extended" panose="020B0505040502020204" pitchFamily="34" charset="0"/>
                <a:ea typeface="Microsoft YaHei" panose="020B0503020204020204" pitchFamily="34" charset="-122"/>
              </a:rPr>
              <a:t>月 </a:t>
            </a:r>
            <a:r>
              <a:rPr lang="en-US" altLang="zh-CN" sz="1000" dirty="0">
                <a:latin typeface="Pragmatica Extended" panose="020B0505040502020204" pitchFamily="34" charset="0"/>
                <a:ea typeface="Microsoft YaHei" panose="020B0503020204020204" pitchFamily="34" charset="-122"/>
              </a:rPr>
              <a:t>23 </a:t>
            </a:r>
            <a:r>
              <a:rPr lang="zh-CN" altLang="en-US" sz="1000" dirty="0">
                <a:latin typeface="Pragmatica Extended" panose="020B0505040502020204" pitchFamily="34" charset="0"/>
                <a:ea typeface="Microsoft YaHei" panose="020B0503020204020204" pitchFamily="34" charset="-122"/>
              </a:rPr>
              <a:t>日</a:t>
            </a:r>
            <a:r>
              <a:rPr lang="en-US" altLang="zh-CN" sz="1000" dirty="0">
                <a:latin typeface="Pragmatica Extended" panose="020B0505040502020204" pitchFamily="34" charset="0"/>
                <a:ea typeface="Microsoft YaHei" panose="020B0503020204020204" pitchFamily="34" charset="-122"/>
              </a:rPr>
              <a:t>--</a:t>
            </a:r>
            <a:r>
              <a:rPr lang="zh-CN" altLang="en-US" sz="1000" dirty="0">
                <a:latin typeface="Pragmatica Extended" panose="020B0505040502020204" pitchFamily="34" charset="0"/>
                <a:ea typeface="Microsoft YaHei" panose="020B0503020204020204" pitchFamily="34" charset="-122"/>
              </a:rPr>
              <a:t>以中共中央宣传部副部长、中国传媒集团公司（</a:t>
            </a:r>
            <a:r>
              <a:rPr lang="en-US" altLang="zh-CN" sz="1000" dirty="0">
                <a:latin typeface="Pragmatica Extended" panose="020B0505040502020204" pitchFamily="34" charset="0"/>
                <a:ea typeface="Microsoft YaHei" panose="020B0503020204020204" pitchFamily="34" charset="-122"/>
              </a:rPr>
              <a:t>CMG</a:t>
            </a:r>
            <a:r>
              <a:rPr lang="zh-CN" altLang="en-US" sz="1000" dirty="0">
                <a:latin typeface="Pragmatica Extended" panose="020B0505040502020204" pitchFamily="34" charset="0"/>
                <a:ea typeface="Microsoft YaHei" panose="020B0503020204020204" pitchFamily="34" charset="-122"/>
              </a:rPr>
              <a:t>）总经理慎海雄为团长的中国代表团参观在中俄跨文化年框架内建立在大学境内的孔子纪念碑</a:t>
            </a:r>
            <a:r>
              <a:rPr lang="ru-RU" altLang="zh-CN" sz="1000" dirty="0">
                <a:latin typeface="Pragmatica Extended" panose="020B0505040502020204" pitchFamily="34" charset="0"/>
                <a:ea typeface="Microsoft YaHei" panose="020B0503020204020204" pitchFamily="34" charset="-122"/>
              </a:rPr>
              <a:t>.</a:t>
            </a:r>
            <a:endParaRPr lang="ru-RU" sz="1000" dirty="0">
              <a:latin typeface="Pragmatica Extended" panose="020B0505040502020204" pitchFamily="34" charset="0"/>
              <a:ea typeface="Microsoft YaHei" panose="020B0503020204020204" pitchFamily="34" charset="-122"/>
            </a:endParaRPr>
          </a:p>
        </p:txBody>
      </p:sp>
      <p:sp>
        <p:nvSpPr>
          <p:cNvPr id="32" name="Прямоугольник 31">
            <a:extLst>
              <a:ext uri="{FF2B5EF4-FFF2-40B4-BE49-F238E27FC236}">
                <a16:creationId xmlns:a16="http://schemas.microsoft.com/office/drawing/2014/main" id="{D9840023-3C0A-4676-B97F-9B847D39A2FA}"/>
              </a:ext>
            </a:extLst>
          </p:cNvPr>
          <p:cNvSpPr/>
          <p:nvPr/>
        </p:nvSpPr>
        <p:spPr>
          <a:xfrm>
            <a:off x="6101599" y="3555474"/>
            <a:ext cx="2918204" cy="707886"/>
          </a:xfrm>
          <a:prstGeom prst="rect">
            <a:avLst/>
          </a:prstGeom>
        </p:spPr>
        <p:txBody>
          <a:bodyPr wrap="square">
            <a:spAutoFit/>
          </a:bodyPr>
          <a:lstStyle/>
          <a:p>
            <a:pPr algn="just"/>
            <a:r>
              <a:rPr lang="ru-RU" sz="800" dirty="0">
                <a:latin typeface="Calibri" panose="020F0502020204030204" pitchFamily="34" charset="0"/>
                <a:cs typeface="Calibri" panose="020F0502020204030204" pitchFamily="34" charset="0"/>
              </a:rPr>
              <a:t>23 октября 2024 г. – делегации КНР во главе с заместителем заведующего Отделом пропаганды ЦК КПК, генеральным директором Медиакорпорации Китая (CMG) </a:t>
            </a:r>
            <a:r>
              <a:rPr lang="ru-RU" sz="800" dirty="0" err="1">
                <a:latin typeface="Calibri" panose="020F0502020204030204" pitchFamily="34" charset="0"/>
                <a:cs typeface="Calibri" panose="020F0502020204030204" pitchFamily="34" charset="0"/>
              </a:rPr>
              <a:t>Шэнь</a:t>
            </a:r>
            <a:r>
              <a:rPr lang="ru-RU" sz="800" dirty="0">
                <a:latin typeface="Calibri" panose="020F0502020204030204" pitchFamily="34" charset="0"/>
                <a:cs typeface="Calibri" panose="020F0502020204030204" pitchFamily="34" charset="0"/>
              </a:rPr>
              <a:t> </a:t>
            </a:r>
            <a:r>
              <a:rPr lang="ru-RU" sz="800" dirty="0" err="1">
                <a:latin typeface="Calibri" panose="020F0502020204030204" pitchFamily="34" charset="0"/>
                <a:cs typeface="Calibri" panose="020F0502020204030204" pitchFamily="34" charset="0"/>
              </a:rPr>
              <a:t>Хайсюном</a:t>
            </a:r>
            <a:r>
              <a:rPr lang="ru-RU" sz="800" dirty="0">
                <a:latin typeface="Calibri" panose="020F0502020204030204" pitchFamily="34" charset="0"/>
                <a:cs typeface="Calibri" panose="020F0502020204030204" pitchFamily="34" charset="0"/>
              </a:rPr>
              <a:t> посетила памятник Конфуцию, установленный на территории КФУ в рамках перекрестного года культур России и КНР.</a:t>
            </a:r>
          </a:p>
        </p:txBody>
      </p:sp>
    </p:spTree>
    <p:extLst>
      <p:ext uri="{BB962C8B-B14F-4D97-AF65-F5344CB8AC3E}">
        <p14:creationId xmlns:p14="http://schemas.microsoft.com/office/powerpoint/2010/main" val="1761502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Прямая соединительная линия 31">
            <a:extLst>
              <a:ext uri="{FF2B5EF4-FFF2-40B4-BE49-F238E27FC236}">
                <a16:creationId xmlns:a16="http://schemas.microsoft.com/office/drawing/2014/main" id="{F9C74B22-A123-350D-67F2-211C4BD91239}"/>
              </a:ext>
            </a:extLst>
          </p:cNvPr>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2" name="Прямоугольник: скругленные углы 4">
            <a:extLst>
              <a:ext uri="{FF2B5EF4-FFF2-40B4-BE49-F238E27FC236}">
                <a16:creationId xmlns:a16="http://schemas.microsoft.com/office/drawing/2014/main" id="{87499096-D609-37E1-7A90-9458D7ABEE83}"/>
              </a:ext>
            </a:extLst>
          </p:cNvPr>
          <p:cNvSpPr txBox="1"/>
          <p:nvPr/>
        </p:nvSpPr>
        <p:spPr>
          <a:xfrm>
            <a:off x="1180555" y="663315"/>
            <a:ext cx="2790062" cy="481432"/>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04" tIns="45702" rIns="91404" bIns="45702" rtlCol="0" anchor="ctr"/>
          <a:lstStyle>
            <a:defPPr>
              <a:defRPr lang="ru-RU"/>
            </a:defPPr>
            <a:lvl1pPr defTabSz="457142">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ru-RU" sz="750" b="1" dirty="0">
                <a:solidFill>
                  <a:schemeClr val="tx1"/>
                </a:solidFill>
              </a:rPr>
              <a:t>Совместные образовательные программы, программы дополнительного образования</a:t>
            </a:r>
          </a:p>
          <a:p>
            <a:pPr algn="ctr"/>
            <a:r>
              <a:rPr lang="zh-CN" altLang="en-US" sz="750" b="1" dirty="0">
                <a:solidFill>
                  <a:schemeClr val="tx1"/>
                </a:solidFill>
              </a:rPr>
              <a:t>联合学位和继续教育课程</a:t>
            </a:r>
            <a:endParaRPr lang="ru-RU" sz="750" b="1" dirty="0">
              <a:solidFill>
                <a:schemeClr val="tx1"/>
              </a:solidFill>
            </a:endParaRPr>
          </a:p>
        </p:txBody>
      </p:sp>
      <p:sp>
        <p:nvSpPr>
          <p:cNvPr id="74" name="Прямоугольник: скругленные углы 12">
            <a:extLst>
              <a:ext uri="{FF2B5EF4-FFF2-40B4-BE49-F238E27FC236}">
                <a16:creationId xmlns:a16="http://schemas.microsoft.com/office/drawing/2014/main" id="{884E876F-C70C-8D35-597F-A1914403ECFB}"/>
              </a:ext>
            </a:extLst>
          </p:cNvPr>
          <p:cNvSpPr txBox="1"/>
          <p:nvPr/>
        </p:nvSpPr>
        <p:spPr>
          <a:xfrm>
            <a:off x="2921805" y="1526160"/>
            <a:ext cx="1771439" cy="28602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defTabSz="300031">
              <a:lnSpc>
                <a:spcPct val="90000"/>
              </a:lnSpc>
              <a:spcBef>
                <a:spcPct val="0"/>
              </a:spcBef>
              <a:spcAft>
                <a:spcPct val="35000"/>
              </a:spcAft>
            </a:pPr>
            <a:r>
              <a:rPr lang="ru-RU" sz="675" b="1" dirty="0">
                <a:solidFill>
                  <a:schemeClr val="tx1"/>
                </a:solidFill>
                <a:latin typeface="PT Sans" panose="020B0503020203020204" pitchFamily="34" charset="-52"/>
                <a:cs typeface="Arial" panose="020B0604020202020204" pitchFamily="34" charset="0"/>
              </a:rPr>
              <a:t>ДПО </a:t>
            </a:r>
            <a:r>
              <a:rPr lang="en-US" sz="675" b="1" dirty="0">
                <a:solidFill>
                  <a:schemeClr val="tx1"/>
                </a:solidFill>
                <a:cs typeface="Arial" panose="020B0604020202020204" pitchFamily="34" charset="0"/>
              </a:rPr>
              <a:t>“European and international business law, energy law and policy“ / </a:t>
            </a:r>
            <a:r>
              <a:rPr lang="zh-CN" altLang="en-US" sz="675" b="1" dirty="0">
                <a:solidFill>
                  <a:schemeClr val="tx1"/>
                </a:solidFill>
                <a:cs typeface="Arial" panose="020B0604020202020204" pitchFamily="34" charset="0"/>
              </a:rPr>
              <a:t>欧洲和国际企业法律，</a:t>
            </a:r>
            <a:r>
              <a:rPr lang="ru-RU" sz="675" b="1" dirty="0">
                <a:solidFill>
                  <a:schemeClr val="tx1"/>
                </a:solidFill>
                <a:latin typeface="PT Sans" panose="020B0503020203020204" pitchFamily="34" charset="-52"/>
                <a:cs typeface="Arial" panose="020B0604020202020204" pitchFamily="34" charset="0"/>
              </a:rPr>
              <a:t> </a:t>
            </a:r>
            <a:r>
              <a:rPr lang="zh-CN" altLang="en-US" sz="675" b="1" dirty="0">
                <a:solidFill>
                  <a:schemeClr val="tx1"/>
                </a:solidFill>
                <a:latin typeface="PT Sans" panose="020B0503020203020204" pitchFamily="34" charset="-52"/>
                <a:cs typeface="Arial" panose="020B0604020202020204" pitchFamily="34" charset="0"/>
              </a:rPr>
              <a:t>能量法律和政策 （补充课程）</a:t>
            </a:r>
            <a:endParaRPr lang="ru-RU" sz="675" b="1" dirty="0">
              <a:solidFill>
                <a:schemeClr val="tx1"/>
              </a:solidFill>
              <a:latin typeface="PT Sans" panose="020B0503020203020204" pitchFamily="34" charset="-52"/>
              <a:cs typeface="Arial" panose="020B0604020202020204" pitchFamily="34" charset="0"/>
            </a:endParaRPr>
          </a:p>
        </p:txBody>
      </p:sp>
      <p:sp>
        <p:nvSpPr>
          <p:cNvPr id="72" name="Прямоугольник: скругленные углы 14">
            <a:extLst>
              <a:ext uri="{FF2B5EF4-FFF2-40B4-BE49-F238E27FC236}">
                <a16:creationId xmlns:a16="http://schemas.microsoft.com/office/drawing/2014/main" id="{3AF19E34-6BA9-2766-A94B-634739A563A9}"/>
              </a:ext>
            </a:extLst>
          </p:cNvPr>
          <p:cNvSpPr txBox="1"/>
          <p:nvPr/>
        </p:nvSpPr>
        <p:spPr>
          <a:xfrm>
            <a:off x="3599853" y="2310321"/>
            <a:ext cx="1203679" cy="44838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defTabSz="300031">
              <a:lnSpc>
                <a:spcPct val="90000"/>
              </a:lnSpc>
              <a:spcBef>
                <a:spcPct val="0"/>
              </a:spcBef>
              <a:spcAft>
                <a:spcPct val="35000"/>
              </a:spcAft>
            </a:pPr>
            <a:r>
              <a:rPr lang="ru-RU" sz="675" dirty="0">
                <a:solidFill>
                  <a:schemeClr val="tx1"/>
                </a:solidFill>
                <a:latin typeface="PT Sans" panose="020B0503020203020204" pitchFamily="34" charset="-52"/>
                <a:cs typeface="Arial" panose="020B0604020202020204" pitchFamily="34" charset="0"/>
              </a:rPr>
              <a:t>Пекинский объединенный университет. </a:t>
            </a:r>
            <a:r>
              <a:rPr lang="ru-RU" sz="675" b="1" dirty="0">
                <a:solidFill>
                  <a:schemeClr val="tx1"/>
                </a:solidFill>
                <a:latin typeface="PT Sans" panose="020B0503020203020204" pitchFamily="34" charset="-52"/>
                <a:cs typeface="Arial" panose="020B0604020202020204" pitchFamily="34" charset="0"/>
              </a:rPr>
              <a:t>ДПО </a:t>
            </a:r>
            <a:r>
              <a:rPr lang="en-US" sz="675" b="1" dirty="0">
                <a:solidFill>
                  <a:schemeClr val="tx1"/>
                </a:solidFill>
                <a:latin typeface="PT Sans" panose="020B0503020203020204" pitchFamily="34" charset="-52"/>
                <a:cs typeface="Arial" panose="020B0604020202020204" pitchFamily="34" charset="0"/>
              </a:rPr>
              <a:t>“Molecular biochemistry“ / </a:t>
            </a:r>
            <a:r>
              <a:rPr lang="zh-CN" altLang="en-US" sz="675" b="1" dirty="0">
                <a:solidFill>
                  <a:schemeClr val="tx1"/>
                </a:solidFill>
                <a:latin typeface="PT Sans" panose="020B0503020203020204" pitchFamily="34" charset="-52"/>
                <a:cs typeface="Arial" panose="020B0604020202020204" pitchFamily="34" charset="0"/>
              </a:rPr>
              <a:t>分子生物化学 （补充课程）</a:t>
            </a:r>
            <a:endParaRPr lang="ru-RU" sz="675" b="1" i="1" dirty="0">
              <a:solidFill>
                <a:schemeClr val="tx1"/>
              </a:solidFill>
              <a:latin typeface="PT Sans" panose="020B0503020203020204" pitchFamily="34" charset="-52"/>
              <a:cs typeface="Arial" panose="020B0604020202020204" pitchFamily="34" charset="0"/>
            </a:endParaRPr>
          </a:p>
        </p:txBody>
      </p:sp>
      <p:sp>
        <p:nvSpPr>
          <p:cNvPr id="70" name="Прямоугольник: скругленные углы 16">
            <a:extLst>
              <a:ext uri="{FF2B5EF4-FFF2-40B4-BE49-F238E27FC236}">
                <a16:creationId xmlns:a16="http://schemas.microsoft.com/office/drawing/2014/main" id="{8349E4D6-48D7-DD95-B4CD-7084DF2299BA}"/>
              </a:ext>
            </a:extLst>
          </p:cNvPr>
          <p:cNvSpPr txBox="1"/>
          <p:nvPr/>
        </p:nvSpPr>
        <p:spPr>
          <a:xfrm>
            <a:off x="3435762" y="2879168"/>
            <a:ext cx="1423355" cy="60374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7145" tIns="12859" rIns="17145" bIns="12859" numCol="1" spcCol="1270" anchor="ctr" anchorCtr="0">
            <a:noAutofit/>
          </a:bodyPr>
          <a:lstStyle/>
          <a:p>
            <a:pPr defTabSz="300031">
              <a:lnSpc>
                <a:spcPct val="90000"/>
              </a:lnSpc>
              <a:spcBef>
                <a:spcPct val="0"/>
              </a:spcBef>
              <a:spcAft>
                <a:spcPct val="35000"/>
              </a:spcAft>
            </a:pPr>
            <a:r>
              <a:rPr lang="ru-RU" sz="675" dirty="0" err="1">
                <a:solidFill>
                  <a:schemeClr val="tx1"/>
                </a:solidFill>
                <a:latin typeface="PT Sans" panose="020B0503020203020204" pitchFamily="34" charset="-52"/>
                <a:cs typeface="Arial" panose="020B0604020202020204" pitchFamily="34" charset="0"/>
              </a:rPr>
              <a:t>Гуанчжоуский</a:t>
            </a:r>
            <a:r>
              <a:rPr lang="ru-RU" sz="675" dirty="0">
                <a:solidFill>
                  <a:schemeClr val="tx1"/>
                </a:solidFill>
                <a:latin typeface="PT Sans" panose="020B0503020203020204" pitchFamily="34" charset="-52"/>
                <a:cs typeface="Arial" panose="020B0604020202020204" pitchFamily="34" charset="0"/>
              </a:rPr>
              <a:t> институт науки и технологий. </a:t>
            </a:r>
            <a:r>
              <a:rPr lang="ru-RU" sz="675" b="1" dirty="0">
                <a:solidFill>
                  <a:schemeClr val="tx1"/>
                </a:solidFill>
                <a:latin typeface="PT Sans" panose="020B0503020203020204" pitchFamily="34" charset="-52"/>
                <a:cs typeface="Arial" panose="020B0604020202020204" pitchFamily="34" charset="0"/>
              </a:rPr>
              <a:t>ДПО «Основы </a:t>
            </a:r>
            <a:r>
              <a:rPr lang="ru-RU" sz="675" b="1" dirty="0" err="1">
                <a:solidFill>
                  <a:schemeClr val="tx1"/>
                </a:solidFill>
                <a:latin typeface="PT Sans" panose="020B0503020203020204" pitchFamily="34" charset="-52"/>
                <a:cs typeface="Arial" panose="020B0604020202020204" pitchFamily="34" charset="0"/>
              </a:rPr>
              <a:t>prompt-engineering</a:t>
            </a:r>
            <a:r>
              <a:rPr lang="ru-RU" sz="675" b="1" dirty="0">
                <a:solidFill>
                  <a:schemeClr val="tx1"/>
                </a:solidFill>
                <a:latin typeface="PT Sans" panose="020B0503020203020204" pitchFamily="34" charset="-52"/>
                <a:cs typeface="Arial" panose="020B0604020202020204" pitchFamily="34" charset="0"/>
              </a:rPr>
              <a:t>, </a:t>
            </a:r>
            <a:r>
              <a:rPr lang="ru-RU" sz="675" b="1" dirty="0" err="1">
                <a:solidFill>
                  <a:schemeClr val="tx1"/>
                </a:solidFill>
                <a:latin typeface="PT Sans" panose="020B0503020203020204" pitchFamily="34" charset="-52"/>
                <a:cs typeface="Arial" panose="020B0604020202020204" pitchFamily="34" charset="0"/>
              </a:rPr>
              <a:t>IoT</a:t>
            </a:r>
            <a:r>
              <a:rPr lang="ru-RU" sz="675" b="1" dirty="0">
                <a:solidFill>
                  <a:schemeClr val="tx1"/>
                </a:solidFill>
                <a:latin typeface="PT Sans" panose="020B0503020203020204" pitchFamily="34" charset="-52"/>
                <a:cs typeface="Arial" panose="020B0604020202020204" pitchFamily="34" charset="0"/>
              </a:rPr>
              <a:t> и проектного управления»</a:t>
            </a:r>
            <a:r>
              <a:rPr lang="en-US" sz="675" b="1" dirty="0">
                <a:solidFill>
                  <a:schemeClr val="tx1"/>
                </a:solidFill>
                <a:latin typeface="PT Sans" panose="020B0503020203020204" pitchFamily="34" charset="-52"/>
                <a:cs typeface="Arial" panose="020B0604020202020204" pitchFamily="34" charset="0"/>
              </a:rPr>
              <a:t> / </a:t>
            </a:r>
            <a:r>
              <a:rPr lang="zh-CN" altLang="en-US" sz="675" b="1" dirty="0">
                <a:solidFill>
                  <a:schemeClr val="tx1"/>
                </a:solidFill>
                <a:latin typeface="PT Sans" panose="020B0503020203020204" pitchFamily="34" charset="-52"/>
                <a:cs typeface="Arial" panose="020B0604020202020204" pitchFamily="34" charset="0"/>
              </a:rPr>
              <a:t>提示工程、物联网和项目管理基础知识 （补充课程）</a:t>
            </a:r>
            <a:endParaRPr lang="ru-RU" sz="675" b="1" i="1" dirty="0">
              <a:solidFill>
                <a:schemeClr val="tx1"/>
              </a:solidFill>
              <a:latin typeface="PT Sans" panose="020B0503020203020204" pitchFamily="34" charset="-52"/>
              <a:cs typeface="Arial" panose="020B0604020202020204" pitchFamily="34" charset="0"/>
            </a:endParaRPr>
          </a:p>
        </p:txBody>
      </p:sp>
      <p:sp>
        <p:nvSpPr>
          <p:cNvPr id="68" name="Прямоугольник: скругленные углы 18">
            <a:extLst>
              <a:ext uri="{FF2B5EF4-FFF2-40B4-BE49-F238E27FC236}">
                <a16:creationId xmlns:a16="http://schemas.microsoft.com/office/drawing/2014/main" id="{6FB40183-57BC-88D1-85BB-FA1D86DDB7A4}"/>
              </a:ext>
            </a:extLst>
          </p:cNvPr>
          <p:cNvSpPr txBox="1"/>
          <p:nvPr/>
        </p:nvSpPr>
        <p:spPr>
          <a:xfrm>
            <a:off x="4651174" y="636767"/>
            <a:ext cx="1649018" cy="481523"/>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04" tIns="45702" rIns="91404" bIns="45702" rtlCol="0" anchor="ctr"/>
          <a:lstStyle>
            <a:defPPr>
              <a:defRPr lang="ru-RU"/>
            </a:defPPr>
            <a:lvl1pPr defTabSz="457142">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ru-RU" sz="825" b="1" dirty="0">
                <a:solidFill>
                  <a:schemeClr val="tx1"/>
                </a:solidFill>
              </a:rPr>
              <a:t>Академическая мобильность</a:t>
            </a:r>
            <a:r>
              <a:rPr lang="en-US" sz="825" b="1" dirty="0">
                <a:solidFill>
                  <a:schemeClr val="tx1"/>
                </a:solidFill>
              </a:rPr>
              <a:t> </a:t>
            </a:r>
          </a:p>
          <a:p>
            <a:pPr algn="ctr"/>
            <a:r>
              <a:rPr lang="zh-CN" altLang="en-US" sz="825" b="1" dirty="0">
                <a:solidFill>
                  <a:schemeClr val="tx1"/>
                </a:solidFill>
              </a:rPr>
              <a:t>学术交流</a:t>
            </a:r>
            <a:r>
              <a:rPr lang="ru-RU" sz="825" b="1" dirty="0">
                <a:solidFill>
                  <a:schemeClr val="tx1"/>
                </a:solidFill>
              </a:rPr>
              <a:t> </a:t>
            </a:r>
          </a:p>
        </p:txBody>
      </p:sp>
      <p:sp>
        <p:nvSpPr>
          <p:cNvPr id="58" name="Прямоугольник: скругленные углы 28">
            <a:extLst>
              <a:ext uri="{FF2B5EF4-FFF2-40B4-BE49-F238E27FC236}">
                <a16:creationId xmlns:a16="http://schemas.microsoft.com/office/drawing/2014/main" id="{C66CB117-FB86-33BA-6CEB-5077099B4873}"/>
              </a:ext>
            </a:extLst>
          </p:cNvPr>
          <p:cNvSpPr txBox="1"/>
          <p:nvPr/>
        </p:nvSpPr>
        <p:spPr>
          <a:xfrm>
            <a:off x="6778360" y="626328"/>
            <a:ext cx="1970104" cy="438077"/>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04" tIns="45702" rIns="91404" bIns="45702" rtlCol="0" anchor="ctr"/>
          <a:lstStyle>
            <a:defPPr>
              <a:defRPr lang="ru-RU"/>
            </a:defPPr>
            <a:lvl1pPr defTabSz="457142">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ru-RU" sz="825" b="1" dirty="0">
                <a:solidFill>
                  <a:schemeClr val="tx1"/>
                </a:solidFill>
              </a:rPr>
              <a:t>Совместные научные исследования</a:t>
            </a:r>
            <a:r>
              <a:rPr lang="en-US" sz="825" b="1" dirty="0">
                <a:solidFill>
                  <a:schemeClr val="tx1"/>
                </a:solidFill>
              </a:rPr>
              <a:t>  </a:t>
            </a:r>
            <a:r>
              <a:rPr lang="zh-CN" altLang="en-US" sz="825" b="1" dirty="0">
                <a:solidFill>
                  <a:schemeClr val="tx1"/>
                </a:solidFill>
              </a:rPr>
              <a:t>联合科研</a:t>
            </a:r>
            <a:endParaRPr lang="ru-RU" sz="825" b="1" dirty="0">
              <a:solidFill>
                <a:schemeClr val="tx1"/>
              </a:solidFill>
            </a:endParaRPr>
          </a:p>
        </p:txBody>
      </p:sp>
      <p:sp>
        <p:nvSpPr>
          <p:cNvPr id="3" name="Прямоугольник 2">
            <a:extLst>
              <a:ext uri="{FF2B5EF4-FFF2-40B4-BE49-F238E27FC236}">
                <a16:creationId xmlns:a16="http://schemas.microsoft.com/office/drawing/2014/main" id="{D3367DEC-9CA5-437C-BE7B-4598EBEB3C5C}"/>
              </a:ext>
            </a:extLst>
          </p:cNvPr>
          <p:cNvSpPr/>
          <p:nvPr/>
        </p:nvSpPr>
        <p:spPr>
          <a:xfrm>
            <a:off x="1551116" y="1373092"/>
            <a:ext cx="1385797" cy="300082"/>
          </a:xfrm>
          <a:prstGeom prst="rect">
            <a:avLst/>
          </a:prstGeom>
        </p:spPr>
        <p:txBody>
          <a:bodyPr wrap="square">
            <a:spAutoFit/>
          </a:bodyPr>
          <a:lstStyle/>
          <a:p>
            <a:pPr algn="ctr" defTabSz="300031">
              <a:spcBef>
                <a:spcPct val="0"/>
              </a:spcBef>
            </a:pPr>
            <a:r>
              <a:rPr lang="ru-RU" sz="675" dirty="0">
                <a:cs typeface="Arial" panose="020B0604020202020204" pitchFamily="34" charset="0"/>
              </a:rPr>
              <a:t>Китайский нефтяной университет (Восточный Китай) </a:t>
            </a:r>
            <a:endParaRPr lang="ru-RU" sz="675" dirty="0">
              <a:latin typeface="PT Sans" panose="020B0503020203020204" pitchFamily="34" charset="-52"/>
              <a:cs typeface="Arial" panose="020B0604020202020204" pitchFamily="34" charset="0"/>
            </a:endParaRPr>
          </a:p>
        </p:txBody>
      </p:sp>
      <p:sp>
        <p:nvSpPr>
          <p:cNvPr id="2" name="Прямоугольник 1">
            <a:extLst>
              <a:ext uri="{FF2B5EF4-FFF2-40B4-BE49-F238E27FC236}">
                <a16:creationId xmlns:a16="http://schemas.microsoft.com/office/drawing/2014/main" id="{0C761489-FDDB-442E-980F-CED06BB39DA2}"/>
              </a:ext>
            </a:extLst>
          </p:cNvPr>
          <p:cNvSpPr/>
          <p:nvPr/>
        </p:nvSpPr>
        <p:spPr>
          <a:xfrm>
            <a:off x="5692325" y="196962"/>
            <a:ext cx="2501134" cy="300082"/>
          </a:xfrm>
          <a:prstGeom prst="rect">
            <a:avLst/>
          </a:prstGeom>
        </p:spPr>
        <p:txBody>
          <a:bodyPr wrap="none">
            <a:spAutoFit/>
          </a:bodyPr>
          <a:lstStyle/>
          <a:p>
            <a:r>
              <a:rPr lang="ru-RU" sz="1350" dirty="0">
                <a:solidFill>
                  <a:prstClr val="white"/>
                </a:solidFill>
              </a:rPr>
              <a:t>СОТРУДНИЧЕСТВО КФУ - КНР</a:t>
            </a:r>
            <a:endParaRPr lang="ru-RU" sz="1350" dirty="0"/>
          </a:p>
        </p:txBody>
      </p:sp>
      <p:pic>
        <p:nvPicPr>
          <p:cNvPr id="40" name="Рисунок 39">
            <a:extLst>
              <a:ext uri="{FF2B5EF4-FFF2-40B4-BE49-F238E27FC236}">
                <a16:creationId xmlns:a16="http://schemas.microsoft.com/office/drawing/2014/main" id="{38A23269-B27A-451B-8311-7C409DD65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394" y="1237128"/>
            <a:ext cx="565214" cy="559509"/>
          </a:xfrm>
          <a:prstGeom prst="rect">
            <a:avLst/>
          </a:prstGeom>
        </p:spPr>
      </p:pic>
      <p:pic>
        <p:nvPicPr>
          <p:cNvPr id="4" name="Рисунок 3">
            <a:extLst>
              <a:ext uri="{FF2B5EF4-FFF2-40B4-BE49-F238E27FC236}">
                <a16:creationId xmlns:a16="http://schemas.microsoft.com/office/drawing/2014/main" id="{A6B08393-D35F-4CEF-8942-384E138BD3DB}"/>
              </a:ext>
            </a:extLst>
          </p:cNvPr>
          <p:cNvPicPr>
            <a:picLocks noChangeAspect="1"/>
          </p:cNvPicPr>
          <p:nvPr/>
        </p:nvPicPr>
        <p:blipFill>
          <a:blip r:embed="rId4"/>
          <a:stretch>
            <a:fillRect/>
          </a:stretch>
        </p:blipFill>
        <p:spPr>
          <a:xfrm>
            <a:off x="4886568" y="1961904"/>
            <a:ext cx="551010" cy="551010"/>
          </a:xfrm>
          <a:prstGeom prst="rect">
            <a:avLst/>
          </a:prstGeom>
        </p:spPr>
      </p:pic>
      <p:pic>
        <p:nvPicPr>
          <p:cNvPr id="5" name="Рисунок 4">
            <a:extLst>
              <a:ext uri="{FF2B5EF4-FFF2-40B4-BE49-F238E27FC236}">
                <a16:creationId xmlns:a16="http://schemas.microsoft.com/office/drawing/2014/main" id="{1FEC5A1A-4143-40F5-A1A5-E392B1C79C44}"/>
              </a:ext>
            </a:extLst>
          </p:cNvPr>
          <p:cNvPicPr>
            <a:picLocks noChangeAspect="1"/>
          </p:cNvPicPr>
          <p:nvPr/>
        </p:nvPicPr>
        <p:blipFill>
          <a:blip r:embed="rId5"/>
          <a:stretch>
            <a:fillRect/>
          </a:stretch>
        </p:blipFill>
        <p:spPr>
          <a:xfrm>
            <a:off x="4893505" y="2648771"/>
            <a:ext cx="555888" cy="554203"/>
          </a:xfrm>
          <a:prstGeom prst="rect">
            <a:avLst/>
          </a:prstGeom>
        </p:spPr>
      </p:pic>
      <p:pic>
        <p:nvPicPr>
          <p:cNvPr id="7" name="Рисунок 6">
            <a:extLst>
              <a:ext uri="{FF2B5EF4-FFF2-40B4-BE49-F238E27FC236}">
                <a16:creationId xmlns:a16="http://schemas.microsoft.com/office/drawing/2014/main" id="{50577F55-C456-4B4C-A255-60BEEE965C59}"/>
              </a:ext>
            </a:extLst>
          </p:cNvPr>
          <p:cNvPicPr>
            <a:picLocks noChangeAspect="1"/>
          </p:cNvPicPr>
          <p:nvPr/>
        </p:nvPicPr>
        <p:blipFill>
          <a:blip r:embed="rId6"/>
          <a:stretch>
            <a:fillRect/>
          </a:stretch>
        </p:blipFill>
        <p:spPr>
          <a:xfrm>
            <a:off x="975599" y="4523653"/>
            <a:ext cx="538620" cy="534311"/>
          </a:xfrm>
          <a:prstGeom prst="rect">
            <a:avLst/>
          </a:prstGeom>
        </p:spPr>
      </p:pic>
      <p:pic>
        <p:nvPicPr>
          <p:cNvPr id="8" name="Рисунок 7">
            <a:extLst>
              <a:ext uri="{FF2B5EF4-FFF2-40B4-BE49-F238E27FC236}">
                <a16:creationId xmlns:a16="http://schemas.microsoft.com/office/drawing/2014/main" id="{CE8E7147-8D44-4369-933D-C6B2386BA7A7}"/>
              </a:ext>
            </a:extLst>
          </p:cNvPr>
          <p:cNvPicPr>
            <a:picLocks noChangeAspect="1"/>
          </p:cNvPicPr>
          <p:nvPr/>
        </p:nvPicPr>
        <p:blipFill>
          <a:blip r:embed="rId7"/>
          <a:stretch>
            <a:fillRect/>
          </a:stretch>
        </p:blipFill>
        <p:spPr>
          <a:xfrm>
            <a:off x="4948056" y="3327860"/>
            <a:ext cx="580496" cy="580496"/>
          </a:xfrm>
          <a:prstGeom prst="rect">
            <a:avLst/>
          </a:prstGeom>
        </p:spPr>
      </p:pic>
      <p:pic>
        <p:nvPicPr>
          <p:cNvPr id="9" name="Рисунок 8">
            <a:extLst>
              <a:ext uri="{FF2B5EF4-FFF2-40B4-BE49-F238E27FC236}">
                <a16:creationId xmlns:a16="http://schemas.microsoft.com/office/drawing/2014/main" id="{36164B75-A78B-4721-8FA9-A0E453873833}"/>
              </a:ext>
            </a:extLst>
          </p:cNvPr>
          <p:cNvPicPr>
            <a:picLocks noChangeAspect="1"/>
          </p:cNvPicPr>
          <p:nvPr/>
        </p:nvPicPr>
        <p:blipFill>
          <a:blip r:embed="rId8"/>
          <a:stretch>
            <a:fillRect/>
          </a:stretch>
        </p:blipFill>
        <p:spPr>
          <a:xfrm>
            <a:off x="982799" y="1221102"/>
            <a:ext cx="630364" cy="630364"/>
          </a:xfrm>
          <a:prstGeom prst="rect">
            <a:avLst/>
          </a:prstGeom>
        </p:spPr>
      </p:pic>
      <p:pic>
        <p:nvPicPr>
          <p:cNvPr id="47" name="Picture 14" descr="https://upload.wikimedia.org/wikipedia/en/thumb/e/ef/Sichuan_University_logo_%28seal%29.svg/150px-Sichuan_University_logo_%28seal%29.svg.png">
            <a:extLst>
              <a:ext uri="{FF2B5EF4-FFF2-40B4-BE49-F238E27FC236}">
                <a16:creationId xmlns:a16="http://schemas.microsoft.com/office/drawing/2014/main" id="{CB0A2909-D7B4-45EC-8B8E-6D78E80F66F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0757" y="3117484"/>
            <a:ext cx="525482" cy="525482"/>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9CC0A6BB-4AB8-42D6-8B5F-75C2F3B7D185}"/>
              </a:ext>
            </a:extLst>
          </p:cNvPr>
          <p:cNvSpPr/>
          <p:nvPr/>
        </p:nvSpPr>
        <p:spPr>
          <a:xfrm>
            <a:off x="6167360" y="2980613"/>
            <a:ext cx="2026099" cy="403957"/>
          </a:xfrm>
          <a:prstGeom prst="rect">
            <a:avLst/>
          </a:prstGeom>
        </p:spPr>
        <p:txBody>
          <a:bodyPr wrap="square">
            <a:spAutoFit/>
          </a:bodyPr>
          <a:lstStyle/>
          <a:p>
            <a:r>
              <a:rPr lang="ru-RU" sz="675" dirty="0" err="1"/>
              <a:t>Сычуанский</a:t>
            </a:r>
            <a:r>
              <a:rPr lang="ru-RU" sz="675" dirty="0"/>
              <a:t> университет. </a:t>
            </a:r>
            <a:r>
              <a:rPr lang="ru-RU" sz="675" b="1" dirty="0"/>
              <a:t>Проведение первого совместного исследовательского симпозиума (июнь 2025)</a:t>
            </a:r>
            <a:r>
              <a:rPr lang="en-US" sz="675" b="1" dirty="0"/>
              <a:t> / </a:t>
            </a:r>
            <a:r>
              <a:rPr lang="zh-CN" altLang="en-US" sz="675" b="1" dirty="0"/>
              <a:t>第一届联合科学会议（</a:t>
            </a:r>
            <a:r>
              <a:rPr lang="en-US" altLang="zh-CN" sz="675" b="1" dirty="0"/>
              <a:t>2025</a:t>
            </a:r>
            <a:r>
              <a:rPr lang="zh-CN" altLang="en-US" sz="675" b="1" dirty="0"/>
              <a:t>年</a:t>
            </a:r>
            <a:r>
              <a:rPr lang="en-US" altLang="zh-CN" sz="675" b="1" dirty="0"/>
              <a:t>6</a:t>
            </a:r>
            <a:r>
              <a:rPr lang="zh-CN" altLang="en-US" sz="675" b="1" dirty="0"/>
              <a:t>月）</a:t>
            </a:r>
            <a:endParaRPr lang="ru-RU" sz="675" b="1" dirty="0"/>
          </a:p>
        </p:txBody>
      </p:sp>
      <p:sp>
        <p:nvSpPr>
          <p:cNvPr id="11" name="Прямоугольник 10">
            <a:extLst>
              <a:ext uri="{FF2B5EF4-FFF2-40B4-BE49-F238E27FC236}">
                <a16:creationId xmlns:a16="http://schemas.microsoft.com/office/drawing/2014/main" id="{579A9BDA-53E4-47D7-927D-DC51B8F216E0}"/>
              </a:ext>
            </a:extLst>
          </p:cNvPr>
          <p:cNvSpPr/>
          <p:nvPr/>
        </p:nvSpPr>
        <p:spPr>
          <a:xfrm>
            <a:off x="6154212" y="1696807"/>
            <a:ext cx="2180633" cy="715581"/>
          </a:xfrm>
          <a:prstGeom prst="rect">
            <a:avLst/>
          </a:prstGeom>
        </p:spPr>
        <p:txBody>
          <a:bodyPr wrap="square">
            <a:spAutoFit/>
          </a:bodyPr>
          <a:lstStyle/>
          <a:p>
            <a:r>
              <a:rPr lang="ru-RU" sz="675" dirty="0"/>
              <a:t>Юго-Западный нефтяной университет. </a:t>
            </a:r>
            <a:r>
              <a:rPr lang="ru-RU" sz="675" b="1" dirty="0"/>
              <a:t>Совместные исследования по темам: гидроразрыв пласта; полимерное </a:t>
            </a:r>
            <a:r>
              <a:rPr lang="ru-RU" sz="675" b="1" dirty="0" err="1"/>
              <a:t>заводнение</a:t>
            </a:r>
            <a:r>
              <a:rPr lang="ru-RU" sz="675" b="1" dirty="0"/>
              <a:t>; сухой риформинг, сероводород-метановый риформинг</a:t>
            </a:r>
            <a:r>
              <a:rPr lang="en-US" sz="675" b="1" dirty="0"/>
              <a:t> /</a:t>
            </a:r>
            <a:r>
              <a:rPr lang="ru-RU" sz="675" b="1" dirty="0"/>
              <a:t> </a:t>
            </a:r>
            <a:r>
              <a:rPr lang="zh-CN" altLang="en-US" sz="675" b="1" dirty="0"/>
              <a:t>联合研究：水力压裂；聚合物淹没；干重整，硫化氢</a:t>
            </a:r>
            <a:r>
              <a:rPr lang="en-US" altLang="zh-CN" sz="675" b="1" dirty="0"/>
              <a:t>-</a:t>
            </a:r>
            <a:r>
              <a:rPr lang="zh-CN" altLang="en-US" sz="675" b="1" dirty="0"/>
              <a:t>甲烷重整 </a:t>
            </a:r>
            <a:endParaRPr lang="ru-RU" sz="675" b="1" dirty="0"/>
          </a:p>
        </p:txBody>
      </p:sp>
      <p:sp>
        <p:nvSpPr>
          <p:cNvPr id="12" name="Прямоугольник 11">
            <a:extLst>
              <a:ext uri="{FF2B5EF4-FFF2-40B4-BE49-F238E27FC236}">
                <a16:creationId xmlns:a16="http://schemas.microsoft.com/office/drawing/2014/main" id="{C3408C3A-364B-43D3-A449-E327D56BCD3A}"/>
              </a:ext>
            </a:extLst>
          </p:cNvPr>
          <p:cNvSpPr/>
          <p:nvPr/>
        </p:nvSpPr>
        <p:spPr>
          <a:xfrm>
            <a:off x="1539340" y="3833681"/>
            <a:ext cx="1801392" cy="819455"/>
          </a:xfrm>
          <a:prstGeom prst="rect">
            <a:avLst/>
          </a:prstGeom>
        </p:spPr>
        <p:txBody>
          <a:bodyPr wrap="square">
            <a:spAutoFit/>
          </a:bodyPr>
          <a:lstStyle/>
          <a:p>
            <a:r>
              <a:rPr lang="ru-RU" sz="675" dirty="0"/>
              <a:t>Университет электронных наук и технологий Китая. </a:t>
            </a:r>
            <a:r>
              <a:rPr lang="ru-RU" sz="675" b="1" dirty="0"/>
              <a:t>Открытие</a:t>
            </a:r>
          </a:p>
          <a:p>
            <a:r>
              <a:rPr lang="ru-RU" sz="675" b="1" dirty="0"/>
              <a:t>на базе УЭНИТ подготовительного факультета КФУ для подготовки абитуриентов к поступлению в КФУ и обучения русскому языку (ДОП)</a:t>
            </a:r>
            <a:r>
              <a:rPr lang="en-US" sz="675" b="1" dirty="0"/>
              <a:t> / </a:t>
            </a:r>
            <a:r>
              <a:rPr lang="zh-CN" altLang="en-US" sz="675" b="1" dirty="0"/>
              <a:t>俄语预科分校</a:t>
            </a:r>
            <a:endParaRPr lang="ru-RU" sz="675" b="1" dirty="0"/>
          </a:p>
        </p:txBody>
      </p:sp>
      <p:pic>
        <p:nvPicPr>
          <p:cNvPr id="14" name="Рисунок 13">
            <a:extLst>
              <a:ext uri="{FF2B5EF4-FFF2-40B4-BE49-F238E27FC236}">
                <a16:creationId xmlns:a16="http://schemas.microsoft.com/office/drawing/2014/main" id="{249FA213-7348-4B94-B13E-08379A89EB66}"/>
              </a:ext>
            </a:extLst>
          </p:cNvPr>
          <p:cNvPicPr>
            <a:picLocks noChangeAspect="1"/>
          </p:cNvPicPr>
          <p:nvPr/>
        </p:nvPicPr>
        <p:blipFill>
          <a:blip r:embed="rId10"/>
          <a:stretch>
            <a:fillRect/>
          </a:stretch>
        </p:blipFill>
        <p:spPr>
          <a:xfrm>
            <a:off x="2961628" y="2237409"/>
            <a:ext cx="587635" cy="582935"/>
          </a:xfrm>
          <a:prstGeom prst="rect">
            <a:avLst/>
          </a:prstGeom>
        </p:spPr>
      </p:pic>
      <p:pic>
        <p:nvPicPr>
          <p:cNvPr id="15" name="Рисунок 14">
            <a:extLst>
              <a:ext uri="{FF2B5EF4-FFF2-40B4-BE49-F238E27FC236}">
                <a16:creationId xmlns:a16="http://schemas.microsoft.com/office/drawing/2014/main" id="{10D317AB-B561-48F8-BC90-81CC3F4B12AE}"/>
              </a:ext>
            </a:extLst>
          </p:cNvPr>
          <p:cNvPicPr>
            <a:picLocks noChangeAspect="1"/>
          </p:cNvPicPr>
          <p:nvPr/>
        </p:nvPicPr>
        <p:blipFill rotWithShape="1">
          <a:blip r:embed="rId11"/>
          <a:srcRect r="72515"/>
          <a:stretch/>
        </p:blipFill>
        <p:spPr>
          <a:xfrm>
            <a:off x="2689013" y="2920100"/>
            <a:ext cx="890029" cy="688755"/>
          </a:xfrm>
          <a:prstGeom prst="rect">
            <a:avLst/>
          </a:prstGeom>
        </p:spPr>
      </p:pic>
      <p:pic>
        <p:nvPicPr>
          <p:cNvPr id="16" name="Рисунок 15">
            <a:extLst>
              <a:ext uri="{FF2B5EF4-FFF2-40B4-BE49-F238E27FC236}">
                <a16:creationId xmlns:a16="http://schemas.microsoft.com/office/drawing/2014/main" id="{538F30EB-02D0-4F7E-9D96-07E18E78BFED}"/>
              </a:ext>
            </a:extLst>
          </p:cNvPr>
          <p:cNvPicPr>
            <a:picLocks noChangeAspect="1"/>
          </p:cNvPicPr>
          <p:nvPr/>
        </p:nvPicPr>
        <p:blipFill>
          <a:blip r:embed="rId12"/>
          <a:stretch>
            <a:fillRect/>
          </a:stretch>
        </p:blipFill>
        <p:spPr>
          <a:xfrm>
            <a:off x="8343037" y="1744565"/>
            <a:ext cx="521759" cy="524758"/>
          </a:xfrm>
          <a:prstGeom prst="rect">
            <a:avLst/>
          </a:prstGeom>
        </p:spPr>
      </p:pic>
      <p:pic>
        <p:nvPicPr>
          <p:cNvPr id="18" name="Рисунок 17">
            <a:extLst>
              <a:ext uri="{FF2B5EF4-FFF2-40B4-BE49-F238E27FC236}">
                <a16:creationId xmlns:a16="http://schemas.microsoft.com/office/drawing/2014/main" id="{3020C3A0-1228-4F53-B59D-C5CE8787D90E}"/>
              </a:ext>
            </a:extLst>
          </p:cNvPr>
          <p:cNvPicPr>
            <a:picLocks noChangeAspect="1"/>
          </p:cNvPicPr>
          <p:nvPr/>
        </p:nvPicPr>
        <p:blipFill>
          <a:blip r:embed="rId13"/>
          <a:stretch>
            <a:fillRect/>
          </a:stretch>
        </p:blipFill>
        <p:spPr>
          <a:xfrm>
            <a:off x="974126" y="3143326"/>
            <a:ext cx="565214" cy="565214"/>
          </a:xfrm>
          <a:prstGeom prst="rect">
            <a:avLst/>
          </a:prstGeom>
        </p:spPr>
      </p:pic>
      <p:sp>
        <p:nvSpPr>
          <p:cNvPr id="24" name="Прямоугольник 23">
            <a:extLst>
              <a:ext uri="{FF2B5EF4-FFF2-40B4-BE49-F238E27FC236}">
                <a16:creationId xmlns:a16="http://schemas.microsoft.com/office/drawing/2014/main" id="{A79C6E01-1D04-4B19-85C9-D33EA08220C9}"/>
              </a:ext>
            </a:extLst>
          </p:cNvPr>
          <p:cNvSpPr/>
          <p:nvPr/>
        </p:nvSpPr>
        <p:spPr>
          <a:xfrm>
            <a:off x="1553895" y="3046894"/>
            <a:ext cx="1328016" cy="819455"/>
          </a:xfrm>
          <a:prstGeom prst="rect">
            <a:avLst/>
          </a:prstGeom>
        </p:spPr>
        <p:txBody>
          <a:bodyPr wrap="square">
            <a:spAutoFit/>
          </a:bodyPr>
          <a:lstStyle/>
          <a:p>
            <a:r>
              <a:rPr lang="ru-RU" sz="675" dirty="0"/>
              <a:t>Пекинский транспортный университет. </a:t>
            </a:r>
            <a:r>
              <a:rPr lang="ru-RU" sz="675" b="1" dirty="0"/>
              <a:t>Программа профессиональной переподготовки в рамках программы MBA (выездной модуль)</a:t>
            </a:r>
            <a:r>
              <a:rPr lang="en-US" sz="675" b="1" dirty="0"/>
              <a:t> / </a:t>
            </a:r>
            <a:r>
              <a:rPr lang="zh-CN" altLang="en-US" sz="675" b="1" dirty="0"/>
              <a:t>工商管理硕士（客人课程）</a:t>
            </a:r>
            <a:endParaRPr lang="ru-RU" sz="675" b="1" dirty="0"/>
          </a:p>
        </p:txBody>
      </p:sp>
      <p:pic>
        <p:nvPicPr>
          <p:cNvPr id="29" name="Рисунок 28">
            <a:extLst>
              <a:ext uri="{FF2B5EF4-FFF2-40B4-BE49-F238E27FC236}">
                <a16:creationId xmlns:a16="http://schemas.microsoft.com/office/drawing/2014/main" id="{2F610D2E-4425-4186-B627-CEC388E34FD9}"/>
              </a:ext>
            </a:extLst>
          </p:cNvPr>
          <p:cNvPicPr>
            <a:picLocks noChangeAspect="1"/>
          </p:cNvPicPr>
          <p:nvPr/>
        </p:nvPicPr>
        <p:blipFill>
          <a:blip r:embed="rId14"/>
          <a:stretch>
            <a:fillRect/>
          </a:stretch>
        </p:blipFill>
        <p:spPr>
          <a:xfrm>
            <a:off x="5262741" y="4516928"/>
            <a:ext cx="980765" cy="565214"/>
          </a:xfrm>
          <a:prstGeom prst="rect">
            <a:avLst/>
          </a:prstGeom>
        </p:spPr>
      </p:pic>
      <p:sp>
        <p:nvSpPr>
          <p:cNvPr id="30" name="Прямоугольник 29">
            <a:extLst>
              <a:ext uri="{FF2B5EF4-FFF2-40B4-BE49-F238E27FC236}">
                <a16:creationId xmlns:a16="http://schemas.microsoft.com/office/drawing/2014/main" id="{C3BB786D-A6CD-4E8D-93BC-B463289B08C0}"/>
              </a:ext>
            </a:extLst>
          </p:cNvPr>
          <p:cNvSpPr/>
          <p:nvPr/>
        </p:nvSpPr>
        <p:spPr>
          <a:xfrm>
            <a:off x="2887316" y="1878503"/>
            <a:ext cx="1658823" cy="300082"/>
          </a:xfrm>
          <a:prstGeom prst="rect">
            <a:avLst/>
          </a:prstGeom>
        </p:spPr>
        <p:txBody>
          <a:bodyPr wrap="square">
            <a:spAutoFit/>
          </a:bodyPr>
          <a:lstStyle/>
          <a:p>
            <a:r>
              <a:rPr lang="ru-RU" sz="675" b="1" dirty="0"/>
              <a:t>ДПО «Геофизические исследования скважин»</a:t>
            </a:r>
            <a:r>
              <a:rPr lang="en-US" sz="675" b="1" dirty="0"/>
              <a:t> /</a:t>
            </a:r>
            <a:r>
              <a:rPr lang="ru-RU" sz="675" b="1" dirty="0"/>
              <a:t> </a:t>
            </a:r>
            <a:r>
              <a:rPr lang="zh-CN" altLang="en-US" sz="675" b="1" dirty="0"/>
              <a:t>地球物理测井</a:t>
            </a:r>
            <a:r>
              <a:rPr lang="en-US" altLang="zh-CN" sz="675" b="1" dirty="0"/>
              <a:t> </a:t>
            </a:r>
            <a:r>
              <a:rPr lang="zh-CN" altLang="en-US" sz="675" b="1" dirty="0"/>
              <a:t>（补充课程）</a:t>
            </a:r>
            <a:endParaRPr lang="ru-RU" sz="675" b="1" dirty="0"/>
          </a:p>
        </p:txBody>
      </p:sp>
      <p:sp>
        <p:nvSpPr>
          <p:cNvPr id="31" name="Прямоугольник 30">
            <a:extLst>
              <a:ext uri="{FF2B5EF4-FFF2-40B4-BE49-F238E27FC236}">
                <a16:creationId xmlns:a16="http://schemas.microsoft.com/office/drawing/2014/main" id="{A70904DB-A3BB-4C69-A834-C3FC61FDF094}"/>
              </a:ext>
            </a:extLst>
          </p:cNvPr>
          <p:cNvSpPr/>
          <p:nvPr/>
        </p:nvSpPr>
        <p:spPr>
          <a:xfrm>
            <a:off x="2855563" y="1216581"/>
            <a:ext cx="1690576" cy="403957"/>
          </a:xfrm>
          <a:prstGeom prst="rect">
            <a:avLst/>
          </a:prstGeom>
        </p:spPr>
        <p:txBody>
          <a:bodyPr wrap="square">
            <a:spAutoFit/>
          </a:bodyPr>
          <a:lstStyle/>
          <a:p>
            <a:r>
              <a:rPr lang="ru-RU" sz="675" b="1" dirty="0"/>
              <a:t>ДПО «Русский язык в научных исследованиях» </a:t>
            </a:r>
            <a:r>
              <a:rPr lang="en-US" sz="675" b="1" dirty="0"/>
              <a:t>/</a:t>
            </a:r>
            <a:r>
              <a:rPr lang="ru-RU" sz="675" b="1" dirty="0"/>
              <a:t> </a:t>
            </a:r>
            <a:r>
              <a:rPr lang="zh-CN" altLang="en-US" sz="675" b="1" dirty="0"/>
              <a:t>科研俄语（补充课程）</a:t>
            </a:r>
            <a:endParaRPr lang="ru-RU" sz="675" b="1" dirty="0"/>
          </a:p>
        </p:txBody>
      </p:sp>
      <p:sp>
        <p:nvSpPr>
          <p:cNvPr id="33" name="Прямоугольник 32">
            <a:extLst>
              <a:ext uri="{FF2B5EF4-FFF2-40B4-BE49-F238E27FC236}">
                <a16:creationId xmlns:a16="http://schemas.microsoft.com/office/drawing/2014/main" id="{71D482B5-0EBC-49AA-BD00-36DB5AC0090D}"/>
              </a:ext>
            </a:extLst>
          </p:cNvPr>
          <p:cNvSpPr/>
          <p:nvPr/>
        </p:nvSpPr>
        <p:spPr>
          <a:xfrm>
            <a:off x="1353851" y="1786894"/>
            <a:ext cx="1559762" cy="507831"/>
          </a:xfrm>
          <a:prstGeom prst="rect">
            <a:avLst/>
          </a:prstGeom>
        </p:spPr>
        <p:txBody>
          <a:bodyPr wrap="square">
            <a:spAutoFit/>
          </a:bodyPr>
          <a:lstStyle/>
          <a:p>
            <a:r>
              <a:rPr lang="ru-RU" sz="675" b="1" dirty="0">
                <a:cs typeface="Arial" panose="020B0604020202020204" pitchFamily="34" charset="0"/>
              </a:rPr>
              <a:t>Сетевая программа магистратуры </a:t>
            </a:r>
            <a:r>
              <a:rPr lang="en-US" sz="675" b="1" dirty="0">
                <a:cs typeface="Arial" panose="020B0604020202020204" pitchFamily="34" charset="0"/>
              </a:rPr>
              <a:t>"Geology. Petroleum engineering “ /</a:t>
            </a:r>
          </a:p>
          <a:p>
            <a:r>
              <a:rPr lang="zh-CN" altLang="en-US" sz="675" b="1" dirty="0">
                <a:cs typeface="Arial" panose="020B0604020202020204" pitchFamily="34" charset="0"/>
              </a:rPr>
              <a:t>石油学（双证硕士课程）</a:t>
            </a:r>
            <a:endParaRPr lang="ru-RU" sz="675" b="1" dirty="0"/>
          </a:p>
        </p:txBody>
      </p:sp>
      <p:pic>
        <p:nvPicPr>
          <p:cNvPr id="34" name="Рисунок 33">
            <a:extLst>
              <a:ext uri="{FF2B5EF4-FFF2-40B4-BE49-F238E27FC236}">
                <a16:creationId xmlns:a16="http://schemas.microsoft.com/office/drawing/2014/main" id="{17A6A2C6-BE0D-460B-AABF-B7953C7BC318}"/>
              </a:ext>
            </a:extLst>
          </p:cNvPr>
          <p:cNvPicPr>
            <a:picLocks noChangeAspect="1"/>
          </p:cNvPicPr>
          <p:nvPr/>
        </p:nvPicPr>
        <p:blipFill>
          <a:blip r:embed="rId15"/>
          <a:stretch>
            <a:fillRect/>
          </a:stretch>
        </p:blipFill>
        <p:spPr>
          <a:xfrm>
            <a:off x="8276415" y="3730978"/>
            <a:ext cx="655003" cy="610187"/>
          </a:xfrm>
          <a:prstGeom prst="rect">
            <a:avLst/>
          </a:prstGeom>
        </p:spPr>
      </p:pic>
      <p:sp>
        <p:nvSpPr>
          <p:cNvPr id="69" name="Прямоугольник 68">
            <a:extLst>
              <a:ext uri="{FF2B5EF4-FFF2-40B4-BE49-F238E27FC236}">
                <a16:creationId xmlns:a16="http://schemas.microsoft.com/office/drawing/2014/main" id="{5D74C749-8362-45D8-883E-AA507D3B283E}"/>
              </a:ext>
            </a:extLst>
          </p:cNvPr>
          <p:cNvSpPr/>
          <p:nvPr/>
        </p:nvSpPr>
        <p:spPr>
          <a:xfrm>
            <a:off x="6164411" y="3372646"/>
            <a:ext cx="2066333" cy="1034129"/>
          </a:xfrm>
          <a:prstGeom prst="rect">
            <a:avLst/>
          </a:prstGeom>
        </p:spPr>
        <p:txBody>
          <a:bodyPr wrap="square">
            <a:spAutoFit/>
          </a:bodyPr>
          <a:lstStyle/>
          <a:p>
            <a:r>
              <a:rPr lang="ru-RU" sz="680" dirty="0" err="1"/>
              <a:t>Ляонинский</a:t>
            </a:r>
            <a:r>
              <a:rPr lang="ru-RU" sz="680" dirty="0"/>
              <a:t> педагогический университет. Совместный исследовательский п</a:t>
            </a:r>
            <a:r>
              <a:rPr lang="ru-RU" sz="680" b="1" dirty="0"/>
              <a:t>роект «Глобализация и педагогическое образование в странах БРИКС». Исследование состояния педагогического образования в странах БРИКС при поддержке Всемирной ассоциации исследований в области образования WERA</a:t>
            </a:r>
            <a:r>
              <a:rPr lang="en-US" sz="680" b="1" dirty="0"/>
              <a:t> / </a:t>
            </a:r>
            <a:r>
              <a:rPr lang="zh-CN" altLang="en-US" sz="680" b="1" dirty="0"/>
              <a:t>由世界教育研究协会（</a:t>
            </a:r>
            <a:r>
              <a:rPr lang="en-US" altLang="zh-CN" sz="680" b="1" dirty="0"/>
              <a:t>WERA</a:t>
            </a:r>
            <a:r>
              <a:rPr lang="zh-CN" altLang="en-US" sz="680" b="1" dirty="0"/>
              <a:t>）支持的金砖国家师范教育状况研究</a:t>
            </a:r>
            <a:endParaRPr lang="ru-RU" sz="680" b="1" dirty="0"/>
          </a:p>
        </p:txBody>
      </p:sp>
      <p:pic>
        <p:nvPicPr>
          <p:cNvPr id="35" name="Рисунок 34">
            <a:extLst>
              <a:ext uri="{FF2B5EF4-FFF2-40B4-BE49-F238E27FC236}">
                <a16:creationId xmlns:a16="http://schemas.microsoft.com/office/drawing/2014/main" id="{BFF3D752-2625-4807-92E4-A43306CFB388}"/>
              </a:ext>
            </a:extLst>
          </p:cNvPr>
          <p:cNvPicPr>
            <a:picLocks noChangeAspect="1"/>
          </p:cNvPicPr>
          <p:nvPr/>
        </p:nvPicPr>
        <p:blipFill>
          <a:blip r:embed="rId16"/>
          <a:stretch>
            <a:fillRect/>
          </a:stretch>
        </p:blipFill>
        <p:spPr>
          <a:xfrm>
            <a:off x="8356696" y="4401531"/>
            <a:ext cx="565214" cy="565214"/>
          </a:xfrm>
          <a:prstGeom prst="rect">
            <a:avLst/>
          </a:prstGeom>
        </p:spPr>
      </p:pic>
      <p:sp>
        <p:nvSpPr>
          <p:cNvPr id="71" name="Прямоугольник 70">
            <a:extLst>
              <a:ext uri="{FF2B5EF4-FFF2-40B4-BE49-F238E27FC236}">
                <a16:creationId xmlns:a16="http://schemas.microsoft.com/office/drawing/2014/main" id="{A0B3C7B1-20D1-4DC2-A1D0-1CD89EBC7DB7}"/>
              </a:ext>
            </a:extLst>
          </p:cNvPr>
          <p:cNvSpPr/>
          <p:nvPr/>
        </p:nvSpPr>
        <p:spPr>
          <a:xfrm>
            <a:off x="6164411" y="4415454"/>
            <a:ext cx="1978525" cy="715581"/>
          </a:xfrm>
          <a:prstGeom prst="rect">
            <a:avLst/>
          </a:prstGeom>
        </p:spPr>
        <p:txBody>
          <a:bodyPr wrap="square">
            <a:spAutoFit/>
          </a:bodyPr>
          <a:lstStyle/>
          <a:p>
            <a:r>
              <a:rPr lang="ru-RU" sz="675" dirty="0" err="1"/>
              <a:t>Нанкинский</a:t>
            </a:r>
            <a:r>
              <a:rPr lang="ru-RU" sz="675" dirty="0"/>
              <a:t> университет информационных наук и технологий (NUIST). </a:t>
            </a:r>
            <a:r>
              <a:rPr lang="ru-RU" sz="675" b="1" dirty="0"/>
              <a:t>Совместные исследования в области создания и изучения новых материалов, сверхбыстрой калориметрии</a:t>
            </a:r>
            <a:r>
              <a:rPr lang="en-US" sz="675" b="1" dirty="0"/>
              <a:t> / </a:t>
            </a:r>
            <a:r>
              <a:rPr lang="zh-CN" altLang="en-US" sz="675" b="1" dirty="0"/>
              <a:t>合作研究： 创造和研究新材料、超快量热法</a:t>
            </a:r>
            <a:endParaRPr lang="ru-RU" sz="675" b="1" dirty="0"/>
          </a:p>
        </p:txBody>
      </p:sp>
      <p:pic>
        <p:nvPicPr>
          <p:cNvPr id="2050" name="Picture 2" descr="https://upload.wikimedia.org/wikipedia/en/thumb/8/87/Beijing_Normal_University_logo.svg/250px-Beijing_Normal_University_logo.svg.png">
            <a:extLst>
              <a:ext uri="{FF2B5EF4-FFF2-40B4-BE49-F238E27FC236}">
                <a16:creationId xmlns:a16="http://schemas.microsoft.com/office/drawing/2014/main" id="{D2C4938F-25DD-422E-9E0B-6584F1BC2A1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73357" y="4002208"/>
            <a:ext cx="532185" cy="532185"/>
          </a:xfrm>
          <a:prstGeom prst="rect">
            <a:avLst/>
          </a:prstGeom>
          <a:noFill/>
          <a:extLst>
            <a:ext uri="{909E8E84-426E-40DD-AFC4-6F175D3DCCD1}">
              <a14:hiddenFill xmlns:a14="http://schemas.microsoft.com/office/drawing/2010/main">
                <a:solidFill>
                  <a:srgbClr val="FFFFFF"/>
                </a:solidFill>
              </a14:hiddenFill>
            </a:ext>
          </a:extLst>
        </p:spPr>
      </p:pic>
      <p:pic>
        <p:nvPicPr>
          <p:cNvPr id="44" name="Рисунок 43">
            <a:extLst>
              <a:ext uri="{FF2B5EF4-FFF2-40B4-BE49-F238E27FC236}">
                <a16:creationId xmlns:a16="http://schemas.microsoft.com/office/drawing/2014/main" id="{AC003675-BA57-43B0-9F6A-1FD17E73B235}"/>
              </a:ext>
            </a:extLst>
          </p:cNvPr>
          <p:cNvPicPr>
            <a:picLocks noChangeAspect="1"/>
          </p:cNvPicPr>
          <p:nvPr/>
        </p:nvPicPr>
        <p:blipFill>
          <a:blip r:embed="rId18"/>
          <a:stretch>
            <a:fillRect/>
          </a:stretch>
        </p:blipFill>
        <p:spPr>
          <a:xfrm>
            <a:off x="990001" y="2399997"/>
            <a:ext cx="565214" cy="565214"/>
          </a:xfrm>
          <a:prstGeom prst="rect">
            <a:avLst/>
          </a:prstGeom>
        </p:spPr>
      </p:pic>
      <p:sp>
        <p:nvSpPr>
          <p:cNvPr id="48" name="Прямоугольник 47">
            <a:extLst>
              <a:ext uri="{FF2B5EF4-FFF2-40B4-BE49-F238E27FC236}">
                <a16:creationId xmlns:a16="http://schemas.microsoft.com/office/drawing/2014/main" id="{B9A03049-9C8D-4D62-B1E9-44BC420A13EB}"/>
              </a:ext>
            </a:extLst>
          </p:cNvPr>
          <p:cNvSpPr/>
          <p:nvPr/>
        </p:nvSpPr>
        <p:spPr>
          <a:xfrm>
            <a:off x="1503677" y="2428689"/>
            <a:ext cx="1479968" cy="507831"/>
          </a:xfrm>
          <a:prstGeom prst="rect">
            <a:avLst/>
          </a:prstGeom>
        </p:spPr>
        <p:txBody>
          <a:bodyPr wrap="square">
            <a:spAutoFit/>
          </a:bodyPr>
          <a:lstStyle/>
          <a:p>
            <a:r>
              <a:rPr lang="ru-RU" sz="675" dirty="0">
                <a:cs typeface="Arial" panose="020B0604020202020204" pitchFamily="34" charset="0"/>
              </a:rPr>
              <a:t>Северо-Западный университет города Сиань. </a:t>
            </a:r>
            <a:r>
              <a:rPr lang="ru-RU" sz="675" b="1" dirty="0">
                <a:cs typeface="Arial" panose="020B0604020202020204" pitchFamily="34" charset="0"/>
              </a:rPr>
              <a:t>ДПО «Китайский язык и литература»</a:t>
            </a:r>
            <a:r>
              <a:rPr lang="en-US" sz="675" b="1" dirty="0">
                <a:cs typeface="Arial" panose="020B0604020202020204" pitchFamily="34" charset="0"/>
              </a:rPr>
              <a:t> / </a:t>
            </a:r>
            <a:r>
              <a:rPr lang="zh-CN" altLang="en-US" sz="675" b="1" dirty="0">
                <a:cs typeface="Arial" panose="020B0604020202020204" pitchFamily="34" charset="0"/>
              </a:rPr>
              <a:t>中文和中国文学（补充课程）</a:t>
            </a:r>
            <a:endParaRPr lang="ru-RU" sz="675" b="1" dirty="0">
              <a:cs typeface="Arial" panose="020B0604020202020204" pitchFamily="34" charset="0"/>
            </a:endParaRPr>
          </a:p>
        </p:txBody>
      </p:sp>
      <p:sp>
        <p:nvSpPr>
          <p:cNvPr id="51" name="Прямоугольник 50">
            <a:extLst>
              <a:ext uri="{FF2B5EF4-FFF2-40B4-BE49-F238E27FC236}">
                <a16:creationId xmlns:a16="http://schemas.microsoft.com/office/drawing/2014/main" id="{59957124-D5D9-412E-9CCB-257722FAC517}"/>
              </a:ext>
            </a:extLst>
          </p:cNvPr>
          <p:cNvSpPr/>
          <p:nvPr/>
        </p:nvSpPr>
        <p:spPr>
          <a:xfrm>
            <a:off x="6164411" y="2265032"/>
            <a:ext cx="2029048" cy="715581"/>
          </a:xfrm>
          <a:prstGeom prst="rect">
            <a:avLst/>
          </a:prstGeom>
        </p:spPr>
        <p:txBody>
          <a:bodyPr wrap="square">
            <a:spAutoFit/>
          </a:bodyPr>
          <a:lstStyle/>
          <a:p>
            <a:r>
              <a:rPr lang="ru-RU" sz="675" dirty="0"/>
              <a:t>Университет Чжэнчжоу. </a:t>
            </a:r>
            <a:r>
              <a:rPr lang="ru-RU" sz="675" b="1" dirty="0"/>
              <a:t>Совместные исследования в области зеленой химии, химии наноматериалов, </a:t>
            </a:r>
            <a:r>
              <a:rPr lang="ru-RU" sz="675" b="1" dirty="0" err="1"/>
              <a:t>биовизуализации</a:t>
            </a:r>
            <a:r>
              <a:rPr lang="ru-RU" sz="675" b="1" dirty="0"/>
              <a:t>, сенсорики, коллоидной и синтетической химии</a:t>
            </a:r>
            <a:r>
              <a:rPr lang="en-US" sz="675" b="1" dirty="0"/>
              <a:t> /</a:t>
            </a:r>
            <a:r>
              <a:rPr lang="ru-RU" sz="675" b="1" dirty="0"/>
              <a:t> </a:t>
            </a:r>
            <a:r>
              <a:rPr lang="zh-CN" altLang="en-US" sz="675" b="1" dirty="0"/>
              <a:t>合作研究：绿色化学、纳米材料化学、生物成像、传感器、胶体和合成化学 </a:t>
            </a:r>
            <a:endParaRPr lang="ru-RU" sz="675" b="1" dirty="0"/>
          </a:p>
        </p:txBody>
      </p:sp>
      <p:pic>
        <p:nvPicPr>
          <p:cNvPr id="2052" name="Picture 4" descr="https://upload.wikimedia.org/wikipedia/en/thumb/6/68/Zhengzhouuni.png/250px-Zhengzhouuni.png">
            <a:extLst>
              <a:ext uri="{FF2B5EF4-FFF2-40B4-BE49-F238E27FC236}">
                <a16:creationId xmlns:a16="http://schemas.microsoft.com/office/drawing/2014/main" id="{68C9AAEB-808E-4E74-9C55-FDA7497BC0D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08508" y="2423861"/>
            <a:ext cx="537631" cy="537631"/>
          </a:xfrm>
          <a:prstGeom prst="rect">
            <a:avLst/>
          </a:prstGeom>
          <a:noFill/>
          <a:extLst>
            <a:ext uri="{909E8E84-426E-40DD-AFC4-6F175D3DCCD1}">
              <a14:hiddenFill xmlns:a14="http://schemas.microsoft.com/office/drawing/2010/main">
                <a:solidFill>
                  <a:srgbClr val="FFFFFF"/>
                </a:solidFill>
              </a14:hiddenFill>
            </a:ext>
          </a:extLst>
        </p:spPr>
      </p:pic>
      <p:sp>
        <p:nvSpPr>
          <p:cNvPr id="52" name="Прямоугольник 51">
            <a:extLst>
              <a:ext uri="{FF2B5EF4-FFF2-40B4-BE49-F238E27FC236}">
                <a16:creationId xmlns:a16="http://schemas.microsoft.com/office/drawing/2014/main" id="{2EC1AA23-2201-4983-AE93-DD0660ACBA30}"/>
              </a:ext>
            </a:extLst>
          </p:cNvPr>
          <p:cNvSpPr/>
          <p:nvPr/>
        </p:nvSpPr>
        <p:spPr>
          <a:xfrm>
            <a:off x="1562651" y="4699474"/>
            <a:ext cx="1924427" cy="300082"/>
          </a:xfrm>
          <a:prstGeom prst="rect">
            <a:avLst/>
          </a:prstGeom>
        </p:spPr>
        <p:txBody>
          <a:bodyPr wrap="square">
            <a:spAutoFit/>
          </a:bodyPr>
          <a:lstStyle/>
          <a:p>
            <a:r>
              <a:rPr lang="ru-RU" sz="675" dirty="0" err="1"/>
              <a:t>Хэйлунцзянский</a:t>
            </a:r>
            <a:r>
              <a:rPr lang="ru-RU" sz="675" dirty="0"/>
              <a:t> университет. </a:t>
            </a:r>
            <a:r>
              <a:rPr lang="ru-RU" sz="675" b="1" dirty="0"/>
              <a:t>ДПО «Русский язык как иностранный»</a:t>
            </a:r>
            <a:r>
              <a:rPr lang="en-US" sz="675" b="1" dirty="0"/>
              <a:t> / </a:t>
            </a:r>
            <a:r>
              <a:rPr lang="zh-CN" altLang="en-US" sz="675" b="1" dirty="0"/>
              <a:t>对外俄语（补充课程）</a:t>
            </a:r>
            <a:endParaRPr lang="ru-RU" sz="675" b="1" dirty="0"/>
          </a:p>
        </p:txBody>
      </p:sp>
      <p:sp>
        <p:nvSpPr>
          <p:cNvPr id="53" name="Прямоугольник 52">
            <a:extLst>
              <a:ext uri="{FF2B5EF4-FFF2-40B4-BE49-F238E27FC236}">
                <a16:creationId xmlns:a16="http://schemas.microsoft.com/office/drawing/2014/main" id="{137A673E-71E0-49E0-8140-9223939878ED}"/>
              </a:ext>
            </a:extLst>
          </p:cNvPr>
          <p:cNvSpPr/>
          <p:nvPr/>
        </p:nvSpPr>
        <p:spPr>
          <a:xfrm>
            <a:off x="6154212" y="1124643"/>
            <a:ext cx="2118218" cy="715581"/>
          </a:xfrm>
          <a:prstGeom prst="rect">
            <a:avLst/>
          </a:prstGeom>
        </p:spPr>
        <p:txBody>
          <a:bodyPr wrap="square">
            <a:spAutoFit/>
          </a:bodyPr>
          <a:lstStyle/>
          <a:p>
            <a:r>
              <a:rPr lang="ru-RU" sz="675" dirty="0" err="1"/>
              <a:t>Цзилиньский</a:t>
            </a:r>
            <a:r>
              <a:rPr lang="ru-RU" sz="675" dirty="0"/>
              <a:t> университет. </a:t>
            </a:r>
            <a:r>
              <a:rPr lang="ru-RU" sz="675" b="1" dirty="0"/>
              <a:t>Научные исследования в области селенодезии и </a:t>
            </a:r>
            <a:r>
              <a:rPr lang="ru-RU" sz="675" b="1" dirty="0" err="1"/>
              <a:t>селенофизики</a:t>
            </a:r>
            <a:r>
              <a:rPr lang="ru-RU" sz="675" b="1" dirty="0"/>
              <a:t>, лунной и планетарной навигации, геологического исследования Луны </a:t>
            </a:r>
            <a:r>
              <a:rPr lang="en-US" sz="675" b="1" dirty="0"/>
              <a:t>/ </a:t>
            </a:r>
            <a:r>
              <a:rPr lang="zh-CN" altLang="en-US" sz="675" b="1" dirty="0"/>
              <a:t>月球测量和月球物理学、月球和行星导航、月球地质勘探领域的科学研究 </a:t>
            </a:r>
            <a:endParaRPr lang="ru-RU" sz="675" b="1" dirty="0"/>
          </a:p>
        </p:txBody>
      </p:sp>
      <p:pic>
        <p:nvPicPr>
          <p:cNvPr id="55" name="Рисунок 54">
            <a:extLst>
              <a:ext uri="{FF2B5EF4-FFF2-40B4-BE49-F238E27FC236}">
                <a16:creationId xmlns:a16="http://schemas.microsoft.com/office/drawing/2014/main" id="{341CF979-B09E-4C67-AF73-A281AE332EE5}"/>
              </a:ext>
            </a:extLst>
          </p:cNvPr>
          <p:cNvPicPr>
            <a:picLocks noChangeAspect="1"/>
          </p:cNvPicPr>
          <p:nvPr/>
        </p:nvPicPr>
        <p:blipFill>
          <a:blip r:embed="rId20"/>
          <a:stretch>
            <a:fillRect/>
          </a:stretch>
        </p:blipFill>
        <p:spPr>
          <a:xfrm>
            <a:off x="8316008" y="1101746"/>
            <a:ext cx="521760" cy="521760"/>
          </a:xfrm>
          <a:prstGeom prst="rect">
            <a:avLst/>
          </a:prstGeom>
        </p:spPr>
      </p:pic>
      <p:pic>
        <p:nvPicPr>
          <p:cNvPr id="2054" name="Picture 6" descr="https://upload.wikimedia.org/wikipedia/en/thumb/6/6c/UESTC_xiaohui.png/250px-UESTC_xiaohui.png">
            <a:extLst>
              <a:ext uri="{FF2B5EF4-FFF2-40B4-BE49-F238E27FC236}">
                <a16:creationId xmlns:a16="http://schemas.microsoft.com/office/drawing/2014/main" id="{F94880A5-91FA-472B-A11A-62A0969D8E4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62350" y="3786396"/>
            <a:ext cx="588766" cy="5652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en/thumb/6/68/Wuhan_University_Logo.png/250px-Wuhan_University_Logo.png">
            <a:extLst>
              <a:ext uri="{FF2B5EF4-FFF2-40B4-BE49-F238E27FC236}">
                <a16:creationId xmlns:a16="http://schemas.microsoft.com/office/drawing/2014/main" id="{FBE7D0FB-FA40-492A-BE94-55295AD4EFF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77553" y="1589062"/>
            <a:ext cx="565215" cy="565215"/>
          </a:xfrm>
          <a:prstGeom prst="rect">
            <a:avLst/>
          </a:prstGeom>
          <a:noFill/>
          <a:extLst>
            <a:ext uri="{909E8E84-426E-40DD-AFC4-6F175D3DCCD1}">
              <a14:hiddenFill xmlns:a14="http://schemas.microsoft.com/office/drawing/2010/main">
                <a:solidFill>
                  <a:srgbClr val="FFFFFF"/>
                </a:solidFill>
              </a14:hiddenFill>
            </a:ext>
          </a:extLst>
        </p:spPr>
      </p:pic>
      <p:pic>
        <p:nvPicPr>
          <p:cNvPr id="87" name="Рисунок 86">
            <a:extLst>
              <a:ext uri="{FF2B5EF4-FFF2-40B4-BE49-F238E27FC236}">
                <a16:creationId xmlns:a16="http://schemas.microsoft.com/office/drawing/2014/main" id="{9C874A30-137D-44F1-9096-05B313A260EF}"/>
              </a:ext>
            </a:extLst>
          </p:cNvPr>
          <p:cNvPicPr>
            <a:picLocks noChangeAspect="1"/>
          </p:cNvPicPr>
          <p:nvPr/>
        </p:nvPicPr>
        <p:blipFill>
          <a:blip r:embed="rId6"/>
          <a:stretch>
            <a:fillRect/>
          </a:stretch>
        </p:blipFill>
        <p:spPr>
          <a:xfrm>
            <a:off x="5615592" y="3837077"/>
            <a:ext cx="538620" cy="534311"/>
          </a:xfrm>
          <a:prstGeom prst="rect">
            <a:avLst/>
          </a:prstGeom>
        </p:spPr>
      </p:pic>
      <p:pic>
        <p:nvPicPr>
          <p:cNvPr id="88" name="Рисунок 87">
            <a:extLst>
              <a:ext uri="{FF2B5EF4-FFF2-40B4-BE49-F238E27FC236}">
                <a16:creationId xmlns:a16="http://schemas.microsoft.com/office/drawing/2014/main" id="{7307E88B-F213-428D-B1DF-43D496C5AF7A}"/>
              </a:ext>
            </a:extLst>
          </p:cNvPr>
          <p:cNvPicPr>
            <a:picLocks noChangeAspect="1"/>
          </p:cNvPicPr>
          <p:nvPr/>
        </p:nvPicPr>
        <p:blipFill>
          <a:blip r:embed="rId18"/>
          <a:stretch>
            <a:fillRect/>
          </a:stretch>
        </p:blipFill>
        <p:spPr>
          <a:xfrm>
            <a:off x="5545426" y="3099355"/>
            <a:ext cx="565214" cy="565214"/>
          </a:xfrm>
          <a:prstGeom prst="rect">
            <a:avLst/>
          </a:prstGeom>
        </p:spPr>
      </p:pic>
      <p:pic>
        <p:nvPicPr>
          <p:cNvPr id="89" name="Picture 14" descr="https://upload.wikimedia.org/wikipedia/en/thumb/e/ef/Sichuan_University_logo_%28seal%29.svg/150px-Sichuan_University_logo_%28seal%29.svg.png">
            <a:extLst>
              <a:ext uri="{FF2B5EF4-FFF2-40B4-BE49-F238E27FC236}">
                <a16:creationId xmlns:a16="http://schemas.microsoft.com/office/drawing/2014/main" id="{9C57C9F4-FA6F-406D-A007-5237B47392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8757" y="2294725"/>
            <a:ext cx="525482" cy="5254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Пекинский колледж информационных технологий / Beijing ...">
            <a:extLst>
              <a:ext uri="{FF2B5EF4-FFF2-40B4-BE49-F238E27FC236}">
                <a16:creationId xmlns:a16="http://schemas.microsoft.com/office/drawing/2014/main" id="{D4724A17-AA53-481B-ACEE-C5DB503FBB2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449802" y="3447289"/>
            <a:ext cx="672639" cy="51525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a16="http://schemas.microsoft.com/office/drawing/2014/main" id="{566E9AFA-0A78-4837-A798-915722CE69AF}"/>
              </a:ext>
            </a:extLst>
          </p:cNvPr>
          <p:cNvSpPr/>
          <p:nvPr/>
        </p:nvSpPr>
        <p:spPr>
          <a:xfrm>
            <a:off x="3514646" y="3837248"/>
            <a:ext cx="1481184" cy="1034129"/>
          </a:xfrm>
          <a:prstGeom prst="rect">
            <a:avLst/>
          </a:prstGeom>
        </p:spPr>
        <p:txBody>
          <a:bodyPr wrap="square">
            <a:spAutoFit/>
          </a:bodyPr>
          <a:lstStyle/>
          <a:p>
            <a:r>
              <a:rPr lang="ru-RU" sz="680" dirty="0">
                <a:ea typeface="Times New Roman" panose="02020603050405020304" pitchFamily="18" charset="0"/>
              </a:rPr>
              <a:t>Пекинский информационный профессионально-технический институт. </a:t>
            </a:r>
            <a:r>
              <a:rPr lang="ru-RU" sz="680" b="1" dirty="0">
                <a:ea typeface="Times New Roman" panose="02020603050405020304" pitchFamily="18" charset="0"/>
              </a:rPr>
              <a:t>Сетевая программа бакалавриата «</a:t>
            </a:r>
            <a:r>
              <a:rPr lang="ru-RU" sz="680" b="1" dirty="0">
                <a:ea typeface="Calibri" panose="020F0502020204030204" pitchFamily="34" charset="0"/>
              </a:rPr>
              <a:t>Прикладная информатика, профиль: Машинное обучение и технологии больших данных» / </a:t>
            </a:r>
            <a:r>
              <a:rPr lang="zh-CN" altLang="en-US" sz="680" b="1" dirty="0">
                <a:ea typeface="Calibri" panose="020F0502020204030204" pitchFamily="34" charset="0"/>
              </a:rPr>
              <a:t>网络学士学位课程“应用信息科学：机器学习与大数据技术”</a:t>
            </a:r>
            <a:endParaRPr lang="ru-RU" sz="680" b="1" dirty="0"/>
          </a:p>
        </p:txBody>
      </p:sp>
      <p:pic>
        <p:nvPicPr>
          <p:cNvPr id="57" name="Рисунок 56">
            <a:extLst>
              <a:ext uri="{FF2B5EF4-FFF2-40B4-BE49-F238E27FC236}">
                <a16:creationId xmlns:a16="http://schemas.microsoft.com/office/drawing/2014/main" id="{B511EF8F-8695-4C44-8B15-2724AE92800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59" name="TextBox 58">
            <a:extLst>
              <a:ext uri="{FF2B5EF4-FFF2-40B4-BE49-F238E27FC236}">
                <a16:creationId xmlns:a16="http://schemas.microsoft.com/office/drawing/2014/main" id="{715A74A1-0C72-4627-B4D5-552895F9317A}"/>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60" name="TextBox 59">
            <a:extLst>
              <a:ext uri="{FF2B5EF4-FFF2-40B4-BE49-F238E27FC236}">
                <a16:creationId xmlns:a16="http://schemas.microsoft.com/office/drawing/2014/main" id="{7591C935-3F1F-4267-B12D-35E7DEBF0730}"/>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61" name="TextBox 60">
            <a:extLst>
              <a:ext uri="{FF2B5EF4-FFF2-40B4-BE49-F238E27FC236}">
                <a16:creationId xmlns:a16="http://schemas.microsoft.com/office/drawing/2014/main" id="{F3A47BFB-4E83-4442-8C11-3E1D294576A4}"/>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喀山联邦大学与中国的合作</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spTree>
    <p:extLst>
      <p:ext uri="{BB962C8B-B14F-4D97-AF65-F5344CB8AC3E}">
        <p14:creationId xmlns:p14="http://schemas.microsoft.com/office/powerpoint/2010/main" val="1463428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46C738A-5D65-4988-BD6D-70F6D4D2ADF5}"/>
              </a:ext>
            </a:extLst>
          </p:cNvPr>
          <p:cNvSpPr/>
          <p:nvPr/>
        </p:nvSpPr>
        <p:spPr>
          <a:xfrm>
            <a:off x="962731" y="2327769"/>
            <a:ext cx="2652428" cy="616515"/>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27-28 мая 2026 г. </a:t>
            </a:r>
            <a:r>
              <a:rPr lang="ru-RU" sz="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Проведение в КФУ XII Международного форума по педагогическому образованию IFTE – 2026. Мероприятие прошло в связке с Российско-Китайским педагогическим конгрессом, а также VII Съездом Ассоциации азиатских университетов.</a:t>
            </a:r>
            <a:r>
              <a:rPr lang="ru-RU" sz="600" dirty="0">
                <a:effectLst/>
                <a:latin typeface="Calibri" panose="020F0502020204030204" pitchFamily="34" charset="0"/>
                <a:ea typeface="Calibri" panose="020F0502020204030204" pitchFamily="34" charset="0"/>
                <a:cs typeface="Times New Roman" panose="02020603050405020304" pitchFamily="18" charset="0"/>
              </a:rPr>
              <a:t>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Участниками форума стали порядка 1300 человек, включая ключевых спикеров из КНР.</a:t>
            </a:r>
            <a:endPar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Прямоугольник 15">
            <a:extLst>
              <a:ext uri="{FF2B5EF4-FFF2-40B4-BE49-F238E27FC236}">
                <a16:creationId xmlns:a16="http://schemas.microsoft.com/office/drawing/2014/main" id="{F82B6A07-F50B-4BF0-A370-81ECDCEED943}"/>
              </a:ext>
            </a:extLst>
          </p:cNvPr>
          <p:cNvSpPr/>
          <p:nvPr/>
        </p:nvSpPr>
        <p:spPr>
          <a:xfrm>
            <a:off x="6463700" y="1867438"/>
            <a:ext cx="2532057" cy="510333"/>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16-17 апреля 2026 г.</a:t>
            </a:r>
            <a:r>
              <a:rPr kumimoji="0" lang="ru-RU" sz="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визит Полномочного министра Посольства КНР в РФ г-на Тан </a:t>
            </a:r>
            <a:r>
              <a:rPr kumimoji="0" lang="ru-RU" sz="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Гоцай</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в КФУ в составе </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делегации</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руководителей дипломатических миссий государств Восточной и Юго-Восточной Азии в РФ.</a:t>
            </a:r>
            <a:endPar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7F3698DA-A4ED-423A-80D1-71AF61880F89}"/>
              </a:ext>
            </a:extLst>
          </p:cNvPr>
          <p:cNvSpPr/>
          <p:nvPr/>
        </p:nvSpPr>
        <p:spPr>
          <a:xfrm>
            <a:off x="3591186" y="2207198"/>
            <a:ext cx="2555128" cy="616515"/>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 мая 2026 г.</a:t>
            </a:r>
            <a:r>
              <a:rPr kumimoji="0" lang="ru-RU" sz="600" b="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Создание </a:t>
            </a:r>
            <a:r>
              <a:rPr kumimoji="0" lang="ru-RU" sz="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CRUtech</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Китайско-Российского университета передовых технологий. Подписание Соглашения прошло в ходе официального визита и празднования 20 мая 2026 г. в Доме народных собраний (г. Пекин, КНР) в рамках визита ректора КФУ Л.Р. Сафина и проректора по внешним связям КФУ Т.Б. </a:t>
            </a:r>
            <a:r>
              <a:rPr kumimoji="0" lang="ru-RU" sz="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Алишева</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9F5FDC6C-1A8D-4B1D-BFC9-CAD374725432}"/>
              </a:ext>
            </a:extLst>
          </p:cNvPr>
          <p:cNvSpPr/>
          <p:nvPr/>
        </p:nvSpPr>
        <p:spPr>
          <a:xfrm>
            <a:off x="996432" y="4728131"/>
            <a:ext cx="2505877" cy="404150"/>
          </a:xfrm>
          <a:prstGeom prst="rect">
            <a:avLst/>
          </a:prstGeom>
        </p:spPr>
        <p:txBody>
          <a:bodyPr wrap="square">
            <a:spAutoFit/>
          </a:bodyPr>
          <a:lstStyle/>
          <a:p>
            <a:pPr algn="just">
              <a:lnSpc>
                <a:spcPct val="115000"/>
              </a:lnSpc>
              <a:spcAft>
                <a:spcPts val="1000"/>
              </a:spcAft>
              <a:defRPr/>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29 марта – 5 апреля 2026 г.</a:t>
            </a:r>
            <a:r>
              <a:rPr lang="ru-RU" sz="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визит проректора по внешним связям КФУ Т.Б.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Алишева</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в провинцию Шаньдун в составе делегации помощника Раиса Республики Татарстан А.Х.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Гильмутдинова</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Прямоугольник 7">
            <a:extLst>
              <a:ext uri="{FF2B5EF4-FFF2-40B4-BE49-F238E27FC236}">
                <a16:creationId xmlns:a16="http://schemas.microsoft.com/office/drawing/2014/main" id="{D7889110-2157-47CF-A992-47BD3A12D812}"/>
              </a:ext>
            </a:extLst>
          </p:cNvPr>
          <p:cNvSpPr/>
          <p:nvPr/>
        </p:nvSpPr>
        <p:spPr>
          <a:xfrm>
            <a:off x="3640437" y="4726996"/>
            <a:ext cx="2505877" cy="297967"/>
          </a:xfrm>
          <a:prstGeom prst="rect">
            <a:avLst/>
          </a:prstGeom>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26 января 2026 г.</a:t>
            </a:r>
            <a:r>
              <a:rPr kumimoji="0" lang="ru-RU" sz="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визит </a:t>
            </a:r>
            <a:r>
              <a:rPr kumimoji="0" lang="ru-RU" sz="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делегации Профессионального колледжа культуры и индустрии провинции Шаньдун в КФУ.</a:t>
            </a:r>
            <a:endPar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1" name="Рисунок 20">
            <a:extLst>
              <a:ext uri="{FF2B5EF4-FFF2-40B4-BE49-F238E27FC236}">
                <a16:creationId xmlns:a16="http://schemas.microsoft.com/office/drawing/2014/main" id="{B5F875C3-1535-4426-91BA-12708BE340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2" name="TextBox 21">
            <a:extLst>
              <a:ext uri="{FF2B5EF4-FFF2-40B4-BE49-F238E27FC236}">
                <a16:creationId xmlns:a16="http://schemas.microsoft.com/office/drawing/2014/main" id="{F35FACBD-886A-4190-B81F-A5D0711F5B61}"/>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喀山联邦大学与中国的合作</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sp>
        <p:nvSpPr>
          <p:cNvPr id="23" name="TextBox 22">
            <a:extLst>
              <a:ext uri="{FF2B5EF4-FFF2-40B4-BE49-F238E27FC236}">
                <a16:creationId xmlns:a16="http://schemas.microsoft.com/office/drawing/2014/main" id="{BDD6DC2B-DE5A-4B58-9004-DE3146DB3F7F}"/>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4" name="TextBox 23">
            <a:extLst>
              <a:ext uri="{FF2B5EF4-FFF2-40B4-BE49-F238E27FC236}">
                <a16:creationId xmlns:a16="http://schemas.microsoft.com/office/drawing/2014/main" id="{D504DC8C-11EF-4C70-BE5B-D77DD6F87D3F}"/>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27" name="TextBox 26">
            <a:extLst>
              <a:ext uri="{FF2B5EF4-FFF2-40B4-BE49-F238E27FC236}">
                <a16:creationId xmlns:a16="http://schemas.microsoft.com/office/drawing/2014/main" id="{97F91255-0959-4695-A252-A19C23EE83B6}"/>
              </a:ext>
            </a:extLst>
          </p:cNvPr>
          <p:cNvSpPr txBox="1"/>
          <p:nvPr/>
        </p:nvSpPr>
        <p:spPr>
          <a:xfrm>
            <a:off x="6363524" y="4526056"/>
            <a:ext cx="2548069" cy="510333"/>
          </a:xfrm>
          <a:prstGeom prst="rect">
            <a:avLst/>
          </a:prstGeom>
          <a:noFill/>
        </p:spPr>
        <p:txBody>
          <a:bodyPr wrap="square">
            <a:spAutoFit/>
          </a:bodyPr>
          <a:lstStyle/>
          <a:p>
            <a:pPr algn="just">
              <a:lnSpc>
                <a:spcPct val="115000"/>
              </a:lnSpc>
              <a:spcAft>
                <a:spcPts val="1000"/>
              </a:spcAft>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4 января 2026 г.</a:t>
            </a:r>
            <a:r>
              <a:rPr lang="ru-RU" sz="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визит ректора КФУ Л.Р. Сафина в г.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Дунфан</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(провинция Хайнань), в ходе которого состоялась встреча с </a:t>
            </a:r>
            <a:r>
              <a:rPr lang="ru-RU"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секретарем муниципального комитета Коммунистической партии Китая г. </a:t>
            </a:r>
            <a:r>
              <a:rPr lang="ru-RU" sz="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Дунфан</a:t>
            </a:r>
            <a:r>
              <a:rPr lang="ru-RU"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г-ном Ли </a:t>
            </a:r>
            <a:r>
              <a:rPr lang="ru-RU" sz="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Айхуа</a:t>
            </a:r>
            <a:r>
              <a:rPr lang="ru-RU"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E240CCFF-53DB-4687-8287-7E2C5C9E930E}"/>
              </a:ext>
            </a:extLst>
          </p:cNvPr>
          <p:cNvPicPr>
            <a:picLocks noChangeAspect="1"/>
          </p:cNvPicPr>
          <p:nvPr/>
        </p:nvPicPr>
        <p:blipFill>
          <a:blip r:embed="rId3"/>
          <a:stretch>
            <a:fillRect/>
          </a:stretch>
        </p:blipFill>
        <p:spPr>
          <a:xfrm>
            <a:off x="998931" y="2962393"/>
            <a:ext cx="2505878" cy="1409557"/>
          </a:xfrm>
          <a:prstGeom prst="rect">
            <a:avLst/>
          </a:prstGeom>
        </p:spPr>
      </p:pic>
      <p:pic>
        <p:nvPicPr>
          <p:cNvPr id="10" name="Рисунок 9">
            <a:extLst>
              <a:ext uri="{FF2B5EF4-FFF2-40B4-BE49-F238E27FC236}">
                <a16:creationId xmlns:a16="http://schemas.microsoft.com/office/drawing/2014/main" id="{807A5657-418A-4FEE-8771-A11DD5036C5B}"/>
              </a:ext>
            </a:extLst>
          </p:cNvPr>
          <p:cNvPicPr>
            <a:picLocks noChangeAspect="1"/>
          </p:cNvPicPr>
          <p:nvPr/>
        </p:nvPicPr>
        <p:blipFill rotWithShape="1">
          <a:blip r:embed="rId4"/>
          <a:srcRect t="13607" b="3107"/>
          <a:stretch/>
        </p:blipFill>
        <p:spPr>
          <a:xfrm>
            <a:off x="3927740" y="2971092"/>
            <a:ext cx="1931289" cy="1195332"/>
          </a:xfrm>
          <a:prstGeom prst="rect">
            <a:avLst/>
          </a:prstGeom>
        </p:spPr>
      </p:pic>
      <p:pic>
        <p:nvPicPr>
          <p:cNvPr id="12" name="Рисунок 11">
            <a:extLst>
              <a:ext uri="{FF2B5EF4-FFF2-40B4-BE49-F238E27FC236}">
                <a16:creationId xmlns:a16="http://schemas.microsoft.com/office/drawing/2014/main" id="{22608623-A48D-4F13-A4A1-AC9DF394AC10}"/>
              </a:ext>
            </a:extLst>
          </p:cNvPr>
          <p:cNvPicPr>
            <a:picLocks noChangeAspect="1"/>
          </p:cNvPicPr>
          <p:nvPr/>
        </p:nvPicPr>
        <p:blipFill>
          <a:blip r:embed="rId5"/>
          <a:stretch>
            <a:fillRect/>
          </a:stretch>
        </p:blipFill>
        <p:spPr>
          <a:xfrm>
            <a:off x="6521435" y="2571750"/>
            <a:ext cx="2232248" cy="1487646"/>
          </a:xfrm>
          <a:prstGeom prst="rect">
            <a:avLst/>
          </a:prstGeom>
        </p:spPr>
      </p:pic>
      <p:pic>
        <p:nvPicPr>
          <p:cNvPr id="14" name="Рисунок 13">
            <a:extLst>
              <a:ext uri="{FF2B5EF4-FFF2-40B4-BE49-F238E27FC236}">
                <a16:creationId xmlns:a16="http://schemas.microsoft.com/office/drawing/2014/main" id="{82FA6852-1926-45F1-8435-41958EDF41EE}"/>
              </a:ext>
            </a:extLst>
          </p:cNvPr>
          <p:cNvPicPr>
            <a:picLocks noChangeAspect="1"/>
          </p:cNvPicPr>
          <p:nvPr/>
        </p:nvPicPr>
        <p:blipFill rotWithShape="1">
          <a:blip r:embed="rId6"/>
          <a:srcRect t="15592"/>
          <a:stretch/>
        </p:blipFill>
        <p:spPr>
          <a:xfrm>
            <a:off x="1028942" y="572538"/>
            <a:ext cx="2248595" cy="1264843"/>
          </a:xfrm>
          <a:prstGeom prst="rect">
            <a:avLst/>
          </a:prstGeom>
        </p:spPr>
      </p:pic>
      <p:pic>
        <p:nvPicPr>
          <p:cNvPr id="15" name="Рисунок 14">
            <a:extLst>
              <a:ext uri="{FF2B5EF4-FFF2-40B4-BE49-F238E27FC236}">
                <a16:creationId xmlns:a16="http://schemas.microsoft.com/office/drawing/2014/main" id="{BFA74101-D698-4992-A150-46E872CE9511}"/>
              </a:ext>
            </a:extLst>
          </p:cNvPr>
          <p:cNvPicPr>
            <a:picLocks noChangeAspect="1"/>
          </p:cNvPicPr>
          <p:nvPr/>
        </p:nvPicPr>
        <p:blipFill>
          <a:blip r:embed="rId7"/>
          <a:stretch>
            <a:fillRect/>
          </a:stretch>
        </p:blipFill>
        <p:spPr>
          <a:xfrm>
            <a:off x="6528711" y="107111"/>
            <a:ext cx="2345417" cy="1319297"/>
          </a:xfrm>
          <a:prstGeom prst="rect">
            <a:avLst/>
          </a:prstGeom>
        </p:spPr>
      </p:pic>
      <p:pic>
        <p:nvPicPr>
          <p:cNvPr id="17" name="Рисунок 16">
            <a:extLst>
              <a:ext uri="{FF2B5EF4-FFF2-40B4-BE49-F238E27FC236}">
                <a16:creationId xmlns:a16="http://schemas.microsoft.com/office/drawing/2014/main" id="{F92BF70B-87B6-4513-BAB3-DDA98A9D4D82}"/>
              </a:ext>
            </a:extLst>
          </p:cNvPr>
          <p:cNvPicPr>
            <a:picLocks noChangeAspect="1"/>
          </p:cNvPicPr>
          <p:nvPr/>
        </p:nvPicPr>
        <p:blipFill rotWithShape="1">
          <a:blip r:embed="rId8"/>
          <a:srcRect t="13679" b="15304"/>
          <a:stretch/>
        </p:blipFill>
        <p:spPr>
          <a:xfrm>
            <a:off x="3557693" y="563517"/>
            <a:ext cx="2588811" cy="1137840"/>
          </a:xfrm>
          <a:prstGeom prst="rect">
            <a:avLst/>
          </a:prstGeom>
        </p:spPr>
      </p:pic>
      <p:sp>
        <p:nvSpPr>
          <p:cNvPr id="2" name="TextBox 1">
            <a:extLst>
              <a:ext uri="{FF2B5EF4-FFF2-40B4-BE49-F238E27FC236}">
                <a16:creationId xmlns:a16="http://schemas.microsoft.com/office/drawing/2014/main" id="{6901956E-F1C0-3E51-EE74-B84429712037}"/>
              </a:ext>
            </a:extLst>
          </p:cNvPr>
          <p:cNvSpPr txBox="1"/>
          <p:nvPr/>
        </p:nvSpPr>
        <p:spPr>
          <a:xfrm>
            <a:off x="952155" y="1958437"/>
            <a:ext cx="2555128" cy="369332"/>
          </a:xfrm>
          <a:prstGeom prst="rect">
            <a:avLst/>
          </a:prstGeom>
          <a:noFill/>
        </p:spPr>
        <p:txBody>
          <a:bodyPr wrap="square">
            <a:spAutoFit/>
          </a:bodyPr>
          <a:lstStyle/>
          <a:p>
            <a:r>
              <a:rPr lang="ru-RU" sz="600" b="1" dirty="0">
                <a:latin typeface="Microsoft YaHei" panose="020B0503020204020204" pitchFamily="34" charset="-122"/>
                <a:ea typeface="Microsoft YaHei" panose="020B0503020204020204" pitchFamily="34" charset="-122"/>
              </a:rPr>
              <a:t>202</a:t>
            </a:r>
            <a:r>
              <a:rPr lang="en-US" sz="600" b="1" dirty="0">
                <a:latin typeface="Microsoft YaHei" panose="020B0503020204020204" pitchFamily="34" charset="-122"/>
                <a:ea typeface="Microsoft YaHei" panose="020B0503020204020204" pitchFamily="34" charset="-122"/>
              </a:rPr>
              <a:t>6</a:t>
            </a:r>
            <a:r>
              <a:rPr lang="ru-RU" sz="600" b="1" dirty="0">
                <a:latin typeface="Microsoft YaHei" panose="020B0503020204020204" pitchFamily="34" charset="-122"/>
                <a:ea typeface="Microsoft YaHei" panose="020B0503020204020204" pitchFamily="34" charset="-122"/>
              </a:rPr>
              <a:t>年</a:t>
            </a:r>
            <a:r>
              <a:rPr lang="en-US" sz="600" b="1" dirty="0">
                <a:latin typeface="Microsoft YaHei" panose="020B0503020204020204" pitchFamily="34" charset="-122"/>
                <a:ea typeface="Microsoft YaHei" panose="020B0503020204020204" pitchFamily="34" charset="-122"/>
              </a:rPr>
              <a:t>5</a:t>
            </a:r>
            <a:r>
              <a:rPr lang="ru-RU" sz="600" b="1" dirty="0">
                <a:latin typeface="Microsoft YaHei" panose="020B0503020204020204" pitchFamily="34" charset="-122"/>
                <a:ea typeface="Microsoft YaHei" panose="020B0503020204020204" pitchFamily="34" charset="-122"/>
              </a:rPr>
              <a:t>月2</a:t>
            </a:r>
            <a:r>
              <a:rPr lang="en-US" sz="600" b="1" dirty="0">
                <a:latin typeface="Microsoft YaHei" panose="020B0503020204020204" pitchFamily="34" charset="-122"/>
                <a:ea typeface="Microsoft YaHei" panose="020B0503020204020204" pitchFamily="34" charset="-122"/>
              </a:rPr>
              <a:t>7</a:t>
            </a:r>
            <a:r>
              <a:rPr lang="ru-RU" sz="600" b="1" dirty="0">
                <a:latin typeface="Microsoft YaHei" panose="020B0503020204020204" pitchFamily="34" charset="-122"/>
                <a:ea typeface="Microsoft YaHei" panose="020B0503020204020204" pitchFamily="34" charset="-122"/>
              </a:rPr>
              <a:t>日至2</a:t>
            </a:r>
            <a:r>
              <a:rPr lang="en-US" sz="600" b="1" dirty="0">
                <a:latin typeface="Microsoft YaHei" panose="020B0503020204020204" pitchFamily="34" charset="-122"/>
                <a:ea typeface="Microsoft YaHei" panose="020B0503020204020204" pitchFamily="34" charset="-122"/>
              </a:rPr>
              <a:t>8</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第十二届国际师范教育论坛（</a:t>
            </a:r>
            <a:r>
              <a:rPr lang="en-US" altLang="zh-CN" sz="600" dirty="0">
                <a:latin typeface="Microsoft YaHei" panose="020B0503020204020204" pitchFamily="34" charset="-122"/>
                <a:ea typeface="Microsoft YaHei" panose="020B0503020204020204" pitchFamily="34" charset="-122"/>
              </a:rPr>
              <a:t>IFTE-2026</a:t>
            </a:r>
            <a:r>
              <a:rPr lang="zh-CN" altLang="en-US" sz="600" dirty="0">
                <a:latin typeface="Microsoft YaHei" panose="020B0503020204020204" pitchFamily="34" charset="-122"/>
                <a:ea typeface="Microsoft YaHei" panose="020B0503020204020204" pitchFamily="34" charset="-122"/>
              </a:rPr>
              <a:t>）于</a:t>
            </a:r>
            <a:r>
              <a:rPr lang="en-US" altLang="zh-CN" sz="600" dirty="0">
                <a:latin typeface="Microsoft YaHei" panose="020B0503020204020204" pitchFamily="34" charset="-122"/>
                <a:ea typeface="Microsoft YaHei" panose="020B0503020204020204" pitchFamily="34" charset="-122"/>
              </a:rPr>
              <a:t>5</a:t>
            </a:r>
            <a:r>
              <a:rPr lang="zh-CN" altLang="en-US" sz="600" dirty="0">
                <a:latin typeface="Microsoft YaHei" panose="020B0503020204020204" pitchFamily="34" charset="-122"/>
                <a:ea typeface="Microsoft YaHei" panose="020B0503020204020204" pitchFamily="34" charset="-122"/>
              </a:rPr>
              <a:t>月</a:t>
            </a:r>
            <a:r>
              <a:rPr lang="en-US" altLang="zh-CN" sz="600" dirty="0">
                <a:latin typeface="Microsoft YaHei" panose="020B0503020204020204" pitchFamily="34" charset="-122"/>
                <a:ea typeface="Microsoft YaHei" panose="020B0503020204020204" pitchFamily="34" charset="-122"/>
              </a:rPr>
              <a:t>27</a:t>
            </a:r>
            <a:r>
              <a:rPr lang="zh-CN" altLang="en-US" sz="600" dirty="0">
                <a:latin typeface="Microsoft YaHei" panose="020B0503020204020204" pitchFamily="34" charset="-122"/>
                <a:ea typeface="Microsoft YaHei" panose="020B0503020204020204" pitchFamily="34" charset="-122"/>
              </a:rPr>
              <a:t>日盛大开幕并举行全体会议。此次论坛与中俄教育大会和第七届亚洲大学协会大会同期举办。</a:t>
            </a:r>
            <a:r>
              <a:rPr lang="en-US" altLang="zh-CN" sz="600" dirty="0">
                <a:latin typeface="Microsoft YaHei" panose="020B0503020204020204" pitchFamily="34" charset="-122"/>
                <a:ea typeface="Microsoft YaHei" panose="020B0503020204020204" pitchFamily="34" charset="-122"/>
              </a:rPr>
              <a:t>1300</a:t>
            </a:r>
            <a:r>
              <a:rPr lang="zh-CN" altLang="en-US" sz="600" dirty="0">
                <a:latin typeface="Microsoft YaHei" panose="020B0503020204020204" pitchFamily="34" charset="-122"/>
                <a:ea typeface="Microsoft YaHei" panose="020B0503020204020204" pitchFamily="34" charset="-122"/>
              </a:rPr>
              <a:t>多人参加本年的论坛。</a:t>
            </a:r>
            <a:endParaRPr lang="ru-RU" sz="6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7847681D-09E3-2669-6D4F-A0D418CD27AB}"/>
              </a:ext>
            </a:extLst>
          </p:cNvPr>
          <p:cNvSpPr txBox="1"/>
          <p:nvPr/>
        </p:nvSpPr>
        <p:spPr>
          <a:xfrm>
            <a:off x="3557692" y="1802790"/>
            <a:ext cx="2588811" cy="369332"/>
          </a:xfrm>
          <a:prstGeom prst="rect">
            <a:avLst/>
          </a:prstGeom>
          <a:noFill/>
        </p:spPr>
        <p:txBody>
          <a:bodyPr wrap="square">
            <a:spAutoFit/>
          </a:bodyPr>
          <a:lstStyle/>
          <a:p>
            <a:r>
              <a:rPr lang="ru-RU" sz="600" b="1" dirty="0">
                <a:latin typeface="Microsoft YaHei" panose="020B0503020204020204" pitchFamily="34" charset="-122"/>
                <a:ea typeface="Microsoft YaHei" panose="020B0503020204020204" pitchFamily="34" charset="-122"/>
              </a:rPr>
              <a:t>202</a:t>
            </a:r>
            <a:r>
              <a:rPr lang="en-US" sz="600" b="1" dirty="0">
                <a:latin typeface="Microsoft YaHei" panose="020B0503020204020204" pitchFamily="34" charset="-122"/>
                <a:ea typeface="Microsoft YaHei" panose="020B0503020204020204" pitchFamily="34" charset="-122"/>
              </a:rPr>
              <a:t>6</a:t>
            </a:r>
            <a:r>
              <a:rPr lang="ru-RU" sz="600" b="1" dirty="0">
                <a:latin typeface="Microsoft YaHei" panose="020B0503020204020204" pitchFamily="34" charset="-122"/>
                <a:ea typeface="Microsoft YaHei" panose="020B0503020204020204" pitchFamily="34" charset="-122"/>
              </a:rPr>
              <a:t>年</a:t>
            </a:r>
            <a:r>
              <a:rPr lang="en-US" sz="600" b="1" dirty="0">
                <a:latin typeface="Microsoft YaHei" panose="020B0503020204020204" pitchFamily="34" charset="-122"/>
                <a:ea typeface="Microsoft YaHei" panose="020B0503020204020204" pitchFamily="34" charset="-122"/>
              </a:rPr>
              <a:t>5</a:t>
            </a:r>
            <a:r>
              <a:rPr lang="ru-RU" sz="600" b="1" dirty="0">
                <a:latin typeface="Microsoft YaHei" panose="020B0503020204020204" pitchFamily="34" charset="-122"/>
                <a:ea typeface="Microsoft YaHei" panose="020B0503020204020204" pitchFamily="34" charset="-122"/>
              </a:rPr>
              <a:t>月20</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中俄高科技大学（</a:t>
            </a:r>
            <a:r>
              <a:rPr lang="en-US" altLang="zh-CN" sz="600" dirty="0" err="1">
                <a:latin typeface="Microsoft YaHei" panose="020B0503020204020204" pitchFamily="34" charset="-122"/>
                <a:ea typeface="Microsoft YaHei" panose="020B0503020204020204" pitchFamily="34" charset="-122"/>
              </a:rPr>
              <a:t>CRUtech</a:t>
            </a:r>
            <a:r>
              <a:rPr lang="zh-CN" altLang="en-US" sz="600" dirty="0">
                <a:latin typeface="Microsoft YaHei" panose="020B0503020204020204" pitchFamily="34" charset="-122"/>
                <a:ea typeface="Microsoft YaHei" panose="020B0503020204020204" pitchFamily="34" charset="-122"/>
              </a:rPr>
              <a:t>）正式成立。该协议是在喀山联邦大学校长列纳尔</a:t>
            </a:r>
            <a:r>
              <a:rPr lang="en-US" altLang="zh-CN" sz="600" dirty="0">
                <a:latin typeface="Microsoft YaHei" panose="020B0503020204020204" pitchFamily="34" charset="-122"/>
                <a:ea typeface="Microsoft YaHei" panose="020B0503020204020204" pitchFamily="34" charset="-122"/>
              </a:rPr>
              <a:t>·</a:t>
            </a:r>
            <a:r>
              <a:rPr lang="zh-CN" altLang="en-US" sz="600" dirty="0">
                <a:latin typeface="Microsoft YaHei" panose="020B0503020204020204" pitchFamily="34" charset="-122"/>
                <a:ea typeface="Microsoft YaHei" panose="020B0503020204020204" pitchFamily="34" charset="-122"/>
              </a:rPr>
              <a:t>萨芬和国际合作副校长蒂米尔汗</a:t>
            </a:r>
            <a:r>
              <a:rPr lang="en-US" altLang="zh-CN" sz="600" dirty="0">
                <a:latin typeface="Microsoft YaHei" panose="020B0503020204020204" pitchFamily="34" charset="-122"/>
                <a:ea typeface="Microsoft YaHei" panose="020B0503020204020204" pitchFamily="34" charset="-122"/>
              </a:rPr>
              <a:t>·</a:t>
            </a:r>
            <a:r>
              <a:rPr lang="zh-CN" altLang="en-US" sz="600" dirty="0">
                <a:latin typeface="Microsoft YaHei" panose="020B0503020204020204" pitchFamily="34" charset="-122"/>
                <a:ea typeface="Microsoft YaHei" panose="020B0503020204020204" pitchFamily="34" charset="-122"/>
              </a:rPr>
              <a:t>阿里舍夫对北京人民大会堂进行正式访问期间签署的。</a:t>
            </a:r>
            <a:endParaRPr lang="ru-RU" sz="600"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4FBC4353-5FC7-A0F9-7AE2-665009DEAAB4}"/>
              </a:ext>
            </a:extLst>
          </p:cNvPr>
          <p:cNvSpPr txBox="1"/>
          <p:nvPr/>
        </p:nvSpPr>
        <p:spPr>
          <a:xfrm>
            <a:off x="6528711" y="1516691"/>
            <a:ext cx="2345418" cy="369332"/>
          </a:xfrm>
          <a:prstGeom prst="rect">
            <a:avLst/>
          </a:prstGeom>
          <a:noFill/>
        </p:spPr>
        <p:txBody>
          <a:bodyPr wrap="square">
            <a:spAutoFit/>
          </a:bodyPr>
          <a:lstStyle/>
          <a:p>
            <a:r>
              <a:rPr lang="ru-RU" sz="600" b="1" dirty="0">
                <a:latin typeface="Microsoft YaHei" panose="020B0503020204020204" pitchFamily="34" charset="-122"/>
                <a:ea typeface="Microsoft YaHei" panose="020B0503020204020204" pitchFamily="34" charset="-122"/>
              </a:rPr>
              <a:t>202</a:t>
            </a:r>
            <a:r>
              <a:rPr lang="en-US" sz="600" b="1" dirty="0">
                <a:latin typeface="Microsoft YaHei" panose="020B0503020204020204" pitchFamily="34" charset="-122"/>
                <a:ea typeface="Microsoft YaHei" panose="020B0503020204020204" pitchFamily="34" charset="-122"/>
              </a:rPr>
              <a:t>6</a:t>
            </a:r>
            <a:r>
              <a:rPr lang="ru-RU" sz="600" b="1" dirty="0">
                <a:latin typeface="Microsoft YaHei" panose="020B0503020204020204" pitchFamily="34" charset="-122"/>
                <a:ea typeface="Microsoft YaHei" panose="020B0503020204020204" pitchFamily="34" charset="-122"/>
              </a:rPr>
              <a:t>年</a:t>
            </a:r>
            <a:r>
              <a:rPr lang="en-US" sz="600" b="1" dirty="0">
                <a:latin typeface="Microsoft YaHei" panose="020B0503020204020204" pitchFamily="34" charset="-122"/>
                <a:ea typeface="Microsoft YaHei" panose="020B0503020204020204" pitchFamily="34" charset="-122"/>
              </a:rPr>
              <a:t>4</a:t>
            </a:r>
            <a:r>
              <a:rPr lang="ru-RU" sz="600" b="1" dirty="0">
                <a:latin typeface="Microsoft YaHei" panose="020B0503020204020204" pitchFamily="34" charset="-122"/>
                <a:ea typeface="Microsoft YaHei" panose="020B0503020204020204" pitchFamily="34" charset="-122"/>
              </a:rPr>
              <a:t>月</a:t>
            </a:r>
            <a:r>
              <a:rPr lang="en-US" sz="600" b="1" dirty="0">
                <a:latin typeface="Microsoft YaHei" panose="020B0503020204020204" pitchFamily="34" charset="-122"/>
                <a:ea typeface="Microsoft YaHei" panose="020B0503020204020204" pitchFamily="34" charset="-122"/>
              </a:rPr>
              <a:t>16</a:t>
            </a:r>
            <a:r>
              <a:rPr lang="zh-CN" altLang="en-US" sz="600" b="1" dirty="0">
                <a:latin typeface="Microsoft YaHei" panose="020B0503020204020204" pitchFamily="34" charset="-122"/>
                <a:ea typeface="Microsoft YaHei" panose="020B0503020204020204" pitchFamily="34" charset="-122"/>
              </a:rPr>
              <a:t>日至</a:t>
            </a:r>
            <a:r>
              <a:rPr lang="en-US" altLang="zh-CN" sz="600" b="1" dirty="0">
                <a:latin typeface="Microsoft YaHei" panose="020B0503020204020204" pitchFamily="34" charset="-122"/>
                <a:ea typeface="Microsoft YaHei" panose="020B0503020204020204" pitchFamily="34" charset="-122"/>
              </a:rPr>
              <a:t>17</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中华人民共和国驻俄罗斯联邦大使馆全权公使唐国才先生作为东亚和东南亚国家驻俄罗斯联邦外交使团团长代表团成员访问喀山联邦大学。</a:t>
            </a:r>
            <a:endParaRPr lang="ru-RU" sz="600" dirty="0">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6FC21623-9BC0-DC75-73FD-6C6956961554}"/>
              </a:ext>
            </a:extLst>
          </p:cNvPr>
          <p:cNvSpPr txBox="1"/>
          <p:nvPr/>
        </p:nvSpPr>
        <p:spPr>
          <a:xfrm>
            <a:off x="998930" y="4394178"/>
            <a:ext cx="2505877" cy="369332"/>
          </a:xfrm>
          <a:prstGeom prst="rect">
            <a:avLst/>
          </a:prstGeom>
          <a:noFill/>
        </p:spPr>
        <p:txBody>
          <a:bodyPr wrap="square">
            <a:spAutoFit/>
          </a:bodyPr>
          <a:lstStyle/>
          <a:p>
            <a:r>
              <a:rPr lang="en-US" altLang="zh-CN" sz="600" b="1" dirty="0">
                <a:latin typeface="Microsoft YaHei" panose="020B0503020204020204" pitchFamily="34" charset="-122"/>
                <a:ea typeface="Microsoft YaHei" panose="020B0503020204020204" pitchFamily="34" charset="-122"/>
              </a:rPr>
              <a:t>2026</a:t>
            </a:r>
            <a:r>
              <a:rPr lang="zh-CN" altLang="en-US" sz="600" b="1" dirty="0">
                <a:latin typeface="Microsoft YaHei" panose="020B0503020204020204" pitchFamily="34" charset="-122"/>
                <a:ea typeface="Microsoft YaHei" panose="020B0503020204020204" pitchFamily="34" charset="-122"/>
              </a:rPr>
              <a:t>年</a:t>
            </a:r>
            <a:r>
              <a:rPr lang="en-US" altLang="zh-CN" sz="600" b="1" dirty="0">
                <a:latin typeface="Microsoft YaHei" panose="020B0503020204020204" pitchFamily="34" charset="-122"/>
                <a:ea typeface="Microsoft YaHei" panose="020B0503020204020204" pitchFamily="34" charset="-122"/>
              </a:rPr>
              <a:t>3</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29</a:t>
            </a:r>
            <a:r>
              <a:rPr lang="zh-CN" altLang="en-US" sz="600" b="1" dirty="0">
                <a:latin typeface="Microsoft YaHei" panose="020B0503020204020204" pitchFamily="34" charset="-122"/>
                <a:ea typeface="Microsoft YaHei" panose="020B0503020204020204" pitchFamily="34" charset="-122"/>
              </a:rPr>
              <a:t>日至</a:t>
            </a:r>
            <a:r>
              <a:rPr lang="en-US" altLang="zh-CN" sz="600" b="1" dirty="0">
                <a:latin typeface="Microsoft YaHei" panose="020B0503020204020204" pitchFamily="34" charset="-122"/>
                <a:ea typeface="Microsoft YaHei" panose="020B0503020204020204" pitchFamily="34" charset="-122"/>
              </a:rPr>
              <a:t>4</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5</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喀山联邦大学国际合作副校长蒂米尔汗</a:t>
            </a:r>
            <a:r>
              <a:rPr lang="en-US" altLang="zh-CN" sz="600" dirty="0">
                <a:latin typeface="Microsoft YaHei" panose="020B0503020204020204" pitchFamily="34" charset="-122"/>
                <a:ea typeface="Microsoft YaHei" panose="020B0503020204020204" pitchFamily="34" charset="-122"/>
              </a:rPr>
              <a:t>·</a:t>
            </a:r>
            <a:r>
              <a:rPr lang="zh-CN" altLang="en-US" sz="600" dirty="0">
                <a:latin typeface="Microsoft YaHei" panose="020B0503020204020204" pitchFamily="34" charset="-122"/>
                <a:ea typeface="Microsoft YaHei" panose="020B0503020204020204" pitchFamily="34" charset="-122"/>
              </a:rPr>
              <a:t>阿里舍夫参加鞑靼斯坦共和国州长助手哎拉特</a:t>
            </a:r>
            <a:r>
              <a:rPr lang="en-US" altLang="zh-CN" sz="600" dirty="0">
                <a:latin typeface="Microsoft YaHei" panose="020B0503020204020204" pitchFamily="34" charset="-122"/>
                <a:ea typeface="Microsoft YaHei" panose="020B0503020204020204" pitchFamily="34" charset="-122"/>
              </a:rPr>
              <a:t>·</a:t>
            </a:r>
            <a:r>
              <a:rPr lang="zh-CN" altLang="en-US" sz="600" dirty="0">
                <a:latin typeface="Microsoft YaHei" panose="020B0503020204020204" pitchFamily="34" charset="-122"/>
                <a:ea typeface="Microsoft YaHei" panose="020B0503020204020204" pitchFamily="34" charset="-122"/>
              </a:rPr>
              <a:t>基尔姆迪诺夫访问山东省。</a:t>
            </a:r>
            <a:endParaRPr lang="ru-RU" sz="600" dirty="0">
              <a:latin typeface="Microsoft YaHei" panose="020B0503020204020204" pitchFamily="34" charset="-122"/>
              <a:ea typeface="Microsoft YaHei" panose="020B0503020204020204" pitchFamily="34" charset="-122"/>
            </a:endParaRPr>
          </a:p>
        </p:txBody>
      </p:sp>
      <p:sp>
        <p:nvSpPr>
          <p:cNvPr id="11" name="TextBox 10">
            <a:extLst>
              <a:ext uri="{FF2B5EF4-FFF2-40B4-BE49-F238E27FC236}">
                <a16:creationId xmlns:a16="http://schemas.microsoft.com/office/drawing/2014/main" id="{BAC540F3-3F66-825E-3201-CADABEA03873}"/>
              </a:ext>
            </a:extLst>
          </p:cNvPr>
          <p:cNvSpPr txBox="1"/>
          <p:nvPr/>
        </p:nvSpPr>
        <p:spPr>
          <a:xfrm>
            <a:off x="3640447" y="4273607"/>
            <a:ext cx="2505877" cy="338554"/>
          </a:xfrm>
          <a:prstGeom prst="rect">
            <a:avLst/>
          </a:prstGeom>
          <a:noFill/>
        </p:spPr>
        <p:txBody>
          <a:bodyPr wrap="square">
            <a:spAutoFit/>
          </a:bodyPr>
          <a:lstStyle/>
          <a:p>
            <a:pPr algn="ctr"/>
            <a:r>
              <a:rPr lang="en-US" altLang="zh-CN" sz="800" b="1" dirty="0">
                <a:latin typeface="Microsoft YaHei" panose="020B0503020204020204" pitchFamily="34" charset="-122"/>
                <a:ea typeface="Microsoft YaHei" panose="020B0503020204020204" pitchFamily="34" charset="-122"/>
              </a:rPr>
              <a:t>2026</a:t>
            </a:r>
            <a:r>
              <a:rPr lang="zh-CN" altLang="en-US" sz="800" b="1" dirty="0">
                <a:latin typeface="Microsoft YaHei" panose="020B0503020204020204" pitchFamily="34" charset="-122"/>
                <a:ea typeface="Microsoft YaHei" panose="020B0503020204020204" pitchFamily="34" charset="-122"/>
              </a:rPr>
              <a:t>年</a:t>
            </a:r>
            <a:r>
              <a:rPr lang="en-US" altLang="zh-CN" sz="800" b="1" dirty="0">
                <a:latin typeface="Microsoft YaHei" panose="020B0503020204020204" pitchFamily="34" charset="-122"/>
                <a:ea typeface="Microsoft YaHei" panose="020B0503020204020204" pitchFamily="34" charset="-122"/>
              </a:rPr>
              <a:t>1</a:t>
            </a:r>
            <a:r>
              <a:rPr lang="zh-CN" altLang="en-US" sz="800" b="1" dirty="0">
                <a:latin typeface="Microsoft YaHei" panose="020B0503020204020204" pitchFamily="34" charset="-122"/>
                <a:ea typeface="Microsoft YaHei" panose="020B0503020204020204" pitchFamily="34" charset="-122"/>
              </a:rPr>
              <a:t>月</a:t>
            </a:r>
            <a:r>
              <a:rPr lang="en-US" altLang="zh-CN" sz="800" b="1" dirty="0">
                <a:latin typeface="Microsoft YaHei" panose="020B0503020204020204" pitchFamily="34" charset="-122"/>
                <a:ea typeface="Microsoft YaHei" panose="020B0503020204020204" pitchFamily="34" charset="-122"/>
              </a:rPr>
              <a:t>26</a:t>
            </a:r>
            <a:r>
              <a:rPr lang="zh-CN" altLang="en-US" sz="800" b="1" dirty="0">
                <a:latin typeface="Microsoft YaHei" panose="020B0503020204020204" pitchFamily="34" charset="-122"/>
                <a:ea typeface="Microsoft YaHei" panose="020B0503020204020204" pitchFamily="34" charset="-122"/>
              </a:rPr>
              <a:t>日，</a:t>
            </a:r>
            <a:r>
              <a:rPr lang="zh-CN" altLang="en-US" sz="800" dirty="0">
                <a:latin typeface="Microsoft YaHei" panose="020B0503020204020204" pitchFamily="34" charset="-122"/>
                <a:ea typeface="Microsoft YaHei" panose="020B0503020204020204" pitchFamily="34" charset="-122"/>
              </a:rPr>
              <a:t>山东文化产业职业学院代表团访问喀山联邦大学。</a:t>
            </a:r>
            <a:endParaRPr lang="ru-RU" sz="800" dirty="0">
              <a:latin typeface="Microsoft YaHei" panose="020B0503020204020204" pitchFamily="34" charset="-122"/>
              <a:ea typeface="Microsoft YaHei" panose="020B0503020204020204" pitchFamily="34" charset="-122"/>
            </a:endParaRPr>
          </a:p>
        </p:txBody>
      </p:sp>
      <p:sp>
        <p:nvSpPr>
          <p:cNvPr id="13" name="TextBox 12">
            <a:extLst>
              <a:ext uri="{FF2B5EF4-FFF2-40B4-BE49-F238E27FC236}">
                <a16:creationId xmlns:a16="http://schemas.microsoft.com/office/drawing/2014/main" id="{4EB55B4C-9394-B8ED-2B5B-72E35C9459FA}"/>
              </a:ext>
            </a:extLst>
          </p:cNvPr>
          <p:cNvSpPr txBox="1"/>
          <p:nvPr/>
        </p:nvSpPr>
        <p:spPr>
          <a:xfrm>
            <a:off x="6528711" y="4163714"/>
            <a:ext cx="2224972" cy="415498"/>
          </a:xfrm>
          <a:prstGeom prst="rect">
            <a:avLst/>
          </a:prstGeom>
          <a:noFill/>
        </p:spPr>
        <p:txBody>
          <a:bodyPr wrap="square">
            <a:spAutoFit/>
          </a:bodyPr>
          <a:lstStyle/>
          <a:p>
            <a:pPr algn="ctr"/>
            <a:r>
              <a:rPr lang="en-US" altLang="zh-CN" sz="700" b="1" dirty="0">
                <a:latin typeface="Microsoft YaHei" panose="020B0503020204020204" pitchFamily="34" charset="-122"/>
                <a:ea typeface="Microsoft YaHei" panose="020B0503020204020204" pitchFamily="34" charset="-122"/>
              </a:rPr>
              <a:t>2026 </a:t>
            </a:r>
            <a:r>
              <a:rPr lang="zh-CN" altLang="en-US" sz="700" b="1" dirty="0">
                <a:latin typeface="Microsoft YaHei" panose="020B0503020204020204" pitchFamily="34" charset="-122"/>
                <a:ea typeface="Microsoft YaHei" panose="020B0503020204020204" pitchFamily="34" charset="-122"/>
              </a:rPr>
              <a:t>年 </a:t>
            </a:r>
            <a:r>
              <a:rPr lang="en-US" altLang="zh-CN" sz="700" b="1" dirty="0">
                <a:latin typeface="Microsoft YaHei" panose="020B0503020204020204" pitchFamily="34" charset="-122"/>
                <a:ea typeface="Microsoft YaHei" panose="020B0503020204020204" pitchFamily="34" charset="-122"/>
              </a:rPr>
              <a:t>1 </a:t>
            </a:r>
            <a:r>
              <a:rPr lang="zh-CN" altLang="en-US" sz="700" b="1" dirty="0">
                <a:latin typeface="Microsoft YaHei" panose="020B0503020204020204" pitchFamily="34" charset="-122"/>
                <a:ea typeface="Microsoft YaHei" panose="020B0503020204020204" pitchFamily="34" charset="-122"/>
              </a:rPr>
              <a:t>月 </a:t>
            </a:r>
            <a:r>
              <a:rPr lang="en-US" altLang="zh-CN" sz="700" b="1" dirty="0">
                <a:latin typeface="Microsoft YaHei" panose="020B0503020204020204" pitchFamily="34" charset="-122"/>
                <a:ea typeface="Microsoft YaHei" panose="020B0503020204020204" pitchFamily="34" charset="-122"/>
              </a:rPr>
              <a:t>4 </a:t>
            </a:r>
            <a:r>
              <a:rPr lang="zh-CN" altLang="en-US" sz="700" b="1" dirty="0">
                <a:latin typeface="Microsoft YaHei" panose="020B0503020204020204" pitchFamily="34" charset="-122"/>
                <a:ea typeface="Microsoft YaHei" panose="020B0503020204020204" pitchFamily="34" charset="-122"/>
              </a:rPr>
              <a:t>日，</a:t>
            </a:r>
            <a:r>
              <a:rPr lang="zh-CN" altLang="en-US" sz="700" dirty="0">
                <a:latin typeface="Microsoft YaHei" panose="020B0503020204020204" pitchFamily="34" charset="-122"/>
                <a:ea typeface="Microsoft YaHei" panose="020B0503020204020204" pitchFamily="34" charset="-122"/>
              </a:rPr>
              <a:t>校长列纳尔</a:t>
            </a:r>
            <a:r>
              <a:rPr lang="en-US" altLang="zh-CN" sz="700" dirty="0">
                <a:latin typeface="Microsoft YaHei" panose="020B0503020204020204" pitchFamily="34" charset="-122"/>
                <a:ea typeface="Microsoft YaHei" panose="020B0503020204020204" pitchFamily="34" charset="-122"/>
              </a:rPr>
              <a:t>·</a:t>
            </a:r>
            <a:r>
              <a:rPr lang="zh-CN" altLang="en-US" sz="700" dirty="0">
                <a:latin typeface="Microsoft YaHei" panose="020B0503020204020204" pitchFamily="34" charset="-122"/>
                <a:ea typeface="Microsoft YaHei" panose="020B0503020204020204" pitchFamily="34" charset="-122"/>
              </a:rPr>
              <a:t>萨芬访问东方市（海南省），期间他会见中国共产党东方市委书记李爱华。</a:t>
            </a:r>
            <a:endParaRPr lang="ru-RU" sz="7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2365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46C738A-5D65-4988-BD6D-70F6D4D2ADF5}"/>
              </a:ext>
            </a:extLst>
          </p:cNvPr>
          <p:cNvSpPr/>
          <p:nvPr/>
        </p:nvSpPr>
        <p:spPr>
          <a:xfrm>
            <a:off x="962731" y="2327769"/>
            <a:ext cx="2544552" cy="720967"/>
          </a:xfrm>
          <a:prstGeom prst="rect">
            <a:avLst/>
          </a:prstGeom>
          <a:ln>
            <a:solidFill>
              <a:schemeClr val="bg1"/>
            </a:solidFill>
          </a:ln>
        </p:spPr>
        <p:txBody>
          <a:bodyPr wrap="square">
            <a:spAutoFit/>
          </a:bodyPr>
          <a:lstStyle/>
          <a:p>
            <a:pPr lvl="0" algn="just">
              <a:lnSpc>
                <a:spcPct val="115000"/>
              </a:lnSpc>
              <a:spcAft>
                <a:spcPts val="1000"/>
              </a:spcAft>
              <a:defRPr/>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20-29 ноября 2025 г. </a:t>
            </a:r>
            <a:r>
              <a:rPr lang="ru-RU" sz="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проректор по дополнительному образованию КФУ И.А. Хайруллин посетил Сычуаньский университет в рамках программы повышения квалификации в форме стажировки «Современные практики государственного управления в сфере социально-экономического развития территорий и цифровой трансформации в провинции Сычуань КНР. </a:t>
            </a:r>
          </a:p>
        </p:txBody>
      </p:sp>
      <p:sp>
        <p:nvSpPr>
          <p:cNvPr id="16" name="Прямоугольник 15">
            <a:extLst>
              <a:ext uri="{FF2B5EF4-FFF2-40B4-BE49-F238E27FC236}">
                <a16:creationId xmlns:a16="http://schemas.microsoft.com/office/drawing/2014/main" id="{F82B6A07-F50B-4BF0-A370-81ECDCEED943}"/>
              </a:ext>
            </a:extLst>
          </p:cNvPr>
          <p:cNvSpPr/>
          <p:nvPr/>
        </p:nvSpPr>
        <p:spPr>
          <a:xfrm>
            <a:off x="6201122" y="2225930"/>
            <a:ext cx="2612795" cy="614784"/>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 ноября 2025 г. – </a:t>
            </a:r>
            <a:r>
              <a:rPr kumimoji="0" lang="ru-RU" sz="60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проректор по внешним связям КФУ </a:t>
            </a:r>
            <a:r>
              <a:rPr kumimoji="0" lang="ru-RU" sz="600" i="0"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Алишев</a:t>
            </a:r>
            <a:r>
              <a:rPr kumimoji="0" lang="ru-RU" sz="60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Т.Б. принял участие в качестве модератора в панельной сессии «Интеграция науки и образования – эффективные модели взаимодействия российских и китайских организаций» в рамках Фестиваля российско-китайского образования.</a:t>
            </a:r>
          </a:p>
        </p:txBody>
      </p:sp>
      <p:sp>
        <p:nvSpPr>
          <p:cNvPr id="18" name="Прямоугольник 17">
            <a:extLst>
              <a:ext uri="{FF2B5EF4-FFF2-40B4-BE49-F238E27FC236}">
                <a16:creationId xmlns:a16="http://schemas.microsoft.com/office/drawing/2014/main" id="{7F3698DA-A4ED-423A-80D1-71AF61880F89}"/>
              </a:ext>
            </a:extLst>
          </p:cNvPr>
          <p:cNvSpPr/>
          <p:nvPr/>
        </p:nvSpPr>
        <p:spPr>
          <a:xfrm>
            <a:off x="3597457" y="2345878"/>
            <a:ext cx="2414703" cy="508601"/>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25-27 ноября 2025 г.</a:t>
            </a:r>
            <a:r>
              <a:rPr kumimoji="0" lang="ru-RU" sz="600" b="1"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ru-RU" sz="60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визит делегации Университета </a:t>
            </a:r>
            <a:r>
              <a:rPr kumimoji="0" lang="ru-RU" sz="600" i="0"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Сихуа</a:t>
            </a:r>
            <a:r>
              <a:rPr kumimoji="0" lang="ru-RU" sz="60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в КФУ, в ходе которого на встрече с руководством университета обсуждались перспективы сотрудничества в сфере искусственного интеллекта, робототехники и инженерии. </a:t>
            </a:r>
          </a:p>
        </p:txBody>
      </p:sp>
      <p:sp>
        <p:nvSpPr>
          <p:cNvPr id="7" name="Прямоугольник 6">
            <a:extLst>
              <a:ext uri="{FF2B5EF4-FFF2-40B4-BE49-F238E27FC236}">
                <a16:creationId xmlns:a16="http://schemas.microsoft.com/office/drawing/2014/main" id="{9F5FDC6C-1A8D-4B1D-BFC9-CAD374725432}"/>
              </a:ext>
            </a:extLst>
          </p:cNvPr>
          <p:cNvSpPr/>
          <p:nvPr/>
        </p:nvSpPr>
        <p:spPr>
          <a:xfrm>
            <a:off x="1039985" y="4643953"/>
            <a:ext cx="2144020" cy="402418"/>
          </a:xfrm>
          <a:prstGeom prst="rect">
            <a:avLst/>
          </a:prstGeom>
        </p:spPr>
        <p:txBody>
          <a:bodyPr wrap="square">
            <a:spAutoFit/>
          </a:bodyPr>
          <a:lstStyle/>
          <a:p>
            <a:pPr algn="just">
              <a:lnSpc>
                <a:spcPct val="115000"/>
              </a:lnSpc>
              <a:spcAft>
                <a:spcPts val="1000"/>
              </a:spcAft>
              <a:defRPr/>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19 ноября 2025 г. </a:t>
            </a:r>
            <a:r>
              <a:rPr lang="ru-RU" sz="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визит Генерального секретаря Русско-китайского фонда развития образования и науки г-на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Цуй</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Фань в КФУ.</a:t>
            </a:r>
          </a:p>
        </p:txBody>
      </p:sp>
      <p:sp>
        <p:nvSpPr>
          <p:cNvPr id="8" name="Прямоугольник 7">
            <a:extLst>
              <a:ext uri="{FF2B5EF4-FFF2-40B4-BE49-F238E27FC236}">
                <a16:creationId xmlns:a16="http://schemas.microsoft.com/office/drawing/2014/main" id="{D7889110-2157-47CF-A992-47BD3A12D812}"/>
              </a:ext>
            </a:extLst>
          </p:cNvPr>
          <p:cNvSpPr/>
          <p:nvPr/>
        </p:nvSpPr>
        <p:spPr>
          <a:xfrm>
            <a:off x="3332844" y="4375241"/>
            <a:ext cx="2315663" cy="720967"/>
          </a:xfrm>
          <a:prstGeom prst="rect">
            <a:avLst/>
          </a:prstGeom>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ноября </a:t>
            </a:r>
            <a:r>
              <a:rPr kumimoji="0" lang="ru-RU" sz="60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2025 г. – в рамках рабочего визита в КНР в г. Ханчжоу заместитель Председателя Правительства Российской Федерации Д.Н. Чернышенко посетил </a:t>
            </a:r>
            <a:r>
              <a:rPr kumimoji="0" lang="ru-RU" sz="600" i="0"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Чжэцзянский</a:t>
            </a:r>
            <a:r>
              <a:rPr kumimoji="0" lang="ru-RU" sz="600" i="0"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университет, в ходе встречи с руководством вуза была передана инициатива апробировать международное сотрудничество в рамках проекта «Передовые инженерные школы» с КФУ.</a:t>
            </a:r>
          </a:p>
        </p:txBody>
      </p:sp>
      <p:pic>
        <p:nvPicPr>
          <p:cNvPr id="21" name="Рисунок 20">
            <a:extLst>
              <a:ext uri="{FF2B5EF4-FFF2-40B4-BE49-F238E27FC236}">
                <a16:creationId xmlns:a16="http://schemas.microsoft.com/office/drawing/2014/main" id="{B5F875C3-1535-4426-91BA-12708BE340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2" name="TextBox 21">
            <a:extLst>
              <a:ext uri="{FF2B5EF4-FFF2-40B4-BE49-F238E27FC236}">
                <a16:creationId xmlns:a16="http://schemas.microsoft.com/office/drawing/2014/main" id="{F35FACBD-886A-4190-B81F-A5D0711F5B61}"/>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喀山联邦大学与中国的合作</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sp>
        <p:nvSpPr>
          <p:cNvPr id="23" name="TextBox 22">
            <a:extLst>
              <a:ext uri="{FF2B5EF4-FFF2-40B4-BE49-F238E27FC236}">
                <a16:creationId xmlns:a16="http://schemas.microsoft.com/office/drawing/2014/main" id="{BDD6DC2B-DE5A-4B58-9004-DE3146DB3F7F}"/>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4" name="TextBox 23">
            <a:extLst>
              <a:ext uri="{FF2B5EF4-FFF2-40B4-BE49-F238E27FC236}">
                <a16:creationId xmlns:a16="http://schemas.microsoft.com/office/drawing/2014/main" id="{D504DC8C-11EF-4C70-BE5B-D77DD6F87D3F}"/>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27" name="TextBox 26">
            <a:extLst>
              <a:ext uri="{FF2B5EF4-FFF2-40B4-BE49-F238E27FC236}">
                <a16:creationId xmlns:a16="http://schemas.microsoft.com/office/drawing/2014/main" id="{97F91255-0959-4695-A252-A19C23EE83B6}"/>
              </a:ext>
            </a:extLst>
          </p:cNvPr>
          <p:cNvSpPr txBox="1"/>
          <p:nvPr/>
        </p:nvSpPr>
        <p:spPr>
          <a:xfrm>
            <a:off x="5806682" y="4358480"/>
            <a:ext cx="1558888" cy="402418"/>
          </a:xfrm>
          <a:prstGeom prst="rect">
            <a:avLst/>
          </a:prstGeom>
          <a:noFill/>
        </p:spPr>
        <p:txBody>
          <a:bodyPr wrap="square">
            <a:spAutoFit/>
          </a:bodyPr>
          <a:lstStyle/>
          <a:p>
            <a:pPr algn="just">
              <a:lnSpc>
                <a:spcPct val="115000"/>
              </a:lnSpc>
              <a:spcAft>
                <a:spcPts val="1000"/>
              </a:spcAft>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30 октября – 1 ноября 2025 г. –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сотрудники КФУ приняли участие в China Education Expo в Пекине.</a:t>
            </a:r>
          </a:p>
        </p:txBody>
      </p:sp>
      <p:sp>
        <p:nvSpPr>
          <p:cNvPr id="13" name="TextBox 12">
            <a:extLst>
              <a:ext uri="{FF2B5EF4-FFF2-40B4-BE49-F238E27FC236}">
                <a16:creationId xmlns:a16="http://schemas.microsoft.com/office/drawing/2014/main" id="{BEB6E96E-7C03-4CD5-96B5-5E860B5917F3}"/>
              </a:ext>
            </a:extLst>
          </p:cNvPr>
          <p:cNvSpPr txBox="1"/>
          <p:nvPr/>
        </p:nvSpPr>
        <p:spPr>
          <a:xfrm>
            <a:off x="7460894" y="4591658"/>
            <a:ext cx="1558888" cy="508601"/>
          </a:xfrm>
          <a:prstGeom prst="rect">
            <a:avLst/>
          </a:prstGeom>
          <a:noFill/>
        </p:spPr>
        <p:txBody>
          <a:bodyPr wrap="square">
            <a:spAutoFit/>
          </a:bodyPr>
          <a:lstStyle/>
          <a:p>
            <a:pPr>
              <a:lnSpc>
                <a:spcPct val="115000"/>
              </a:lnSpc>
              <a:spcAft>
                <a:spcPts val="1000"/>
              </a:spcAft>
            </a:pPr>
            <a:r>
              <a:rPr lang="ru-RU" sz="600" b="1" u="sng" dirty="0">
                <a:effectLst/>
                <a:latin typeface="Times New Roman" panose="02020603050405020304" pitchFamily="18" charset="0"/>
                <a:ea typeface="Times New Roman" panose="02020603050405020304" pitchFamily="18" charset="0"/>
                <a:cs typeface="Times New Roman" panose="02020603050405020304" pitchFamily="18" charset="0"/>
              </a:rPr>
              <a:t>24 октября 2025 г. </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визит делегации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Хэнъянского</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педагогического университета во главе с вице-президентом Тан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Фаньгуй</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в КФУ. </a:t>
            </a:r>
          </a:p>
        </p:txBody>
      </p:sp>
      <p:pic>
        <p:nvPicPr>
          <p:cNvPr id="4" name="Рисунок 3">
            <a:extLst>
              <a:ext uri="{FF2B5EF4-FFF2-40B4-BE49-F238E27FC236}">
                <a16:creationId xmlns:a16="http://schemas.microsoft.com/office/drawing/2014/main" id="{3D9B28D1-6E2D-4E3B-A138-F3CB77799393}"/>
              </a:ext>
            </a:extLst>
          </p:cNvPr>
          <p:cNvPicPr>
            <a:picLocks noChangeAspect="1"/>
          </p:cNvPicPr>
          <p:nvPr/>
        </p:nvPicPr>
        <p:blipFill>
          <a:blip r:embed="rId3"/>
          <a:stretch>
            <a:fillRect/>
          </a:stretch>
        </p:blipFill>
        <p:spPr>
          <a:xfrm>
            <a:off x="5808780" y="3003798"/>
            <a:ext cx="1558888" cy="1036417"/>
          </a:xfrm>
          <a:prstGeom prst="rect">
            <a:avLst/>
          </a:prstGeom>
        </p:spPr>
      </p:pic>
      <p:pic>
        <p:nvPicPr>
          <p:cNvPr id="6" name="Рисунок 5">
            <a:extLst>
              <a:ext uri="{FF2B5EF4-FFF2-40B4-BE49-F238E27FC236}">
                <a16:creationId xmlns:a16="http://schemas.microsoft.com/office/drawing/2014/main" id="{D40A7E6A-77BF-4C36-A47E-E10A844E5645}"/>
              </a:ext>
            </a:extLst>
          </p:cNvPr>
          <p:cNvPicPr>
            <a:picLocks noChangeAspect="1"/>
          </p:cNvPicPr>
          <p:nvPr/>
        </p:nvPicPr>
        <p:blipFill rotWithShape="1">
          <a:blip r:embed="rId4"/>
          <a:srcRect b="1784"/>
          <a:stretch/>
        </p:blipFill>
        <p:spPr>
          <a:xfrm>
            <a:off x="7507520" y="3003798"/>
            <a:ext cx="1512262" cy="1036417"/>
          </a:xfrm>
          <a:prstGeom prst="rect">
            <a:avLst/>
          </a:prstGeom>
        </p:spPr>
      </p:pic>
      <p:pic>
        <p:nvPicPr>
          <p:cNvPr id="10" name="Рисунок 9">
            <a:extLst>
              <a:ext uri="{FF2B5EF4-FFF2-40B4-BE49-F238E27FC236}">
                <a16:creationId xmlns:a16="http://schemas.microsoft.com/office/drawing/2014/main" id="{76C76F38-1C7E-44C1-8944-055E7DF67414}"/>
              </a:ext>
            </a:extLst>
          </p:cNvPr>
          <p:cNvPicPr>
            <a:picLocks noChangeAspect="1"/>
          </p:cNvPicPr>
          <p:nvPr/>
        </p:nvPicPr>
        <p:blipFill>
          <a:blip r:embed="rId5"/>
          <a:stretch>
            <a:fillRect/>
          </a:stretch>
        </p:blipFill>
        <p:spPr>
          <a:xfrm>
            <a:off x="3666005" y="2872588"/>
            <a:ext cx="1656621" cy="1095148"/>
          </a:xfrm>
          <a:prstGeom prst="rect">
            <a:avLst/>
          </a:prstGeom>
        </p:spPr>
      </p:pic>
      <p:pic>
        <p:nvPicPr>
          <p:cNvPr id="11" name="Рисунок 10">
            <a:extLst>
              <a:ext uri="{FF2B5EF4-FFF2-40B4-BE49-F238E27FC236}">
                <a16:creationId xmlns:a16="http://schemas.microsoft.com/office/drawing/2014/main" id="{AB07AED5-CE14-4C45-8BB4-EDF44E01CB41}"/>
              </a:ext>
            </a:extLst>
          </p:cNvPr>
          <p:cNvPicPr>
            <a:picLocks noChangeAspect="1"/>
          </p:cNvPicPr>
          <p:nvPr/>
        </p:nvPicPr>
        <p:blipFill>
          <a:blip r:embed="rId6"/>
          <a:stretch>
            <a:fillRect/>
          </a:stretch>
        </p:blipFill>
        <p:spPr>
          <a:xfrm>
            <a:off x="3629497" y="463773"/>
            <a:ext cx="2382663" cy="1340248"/>
          </a:xfrm>
          <a:prstGeom prst="rect">
            <a:avLst/>
          </a:prstGeom>
        </p:spPr>
      </p:pic>
      <p:pic>
        <p:nvPicPr>
          <p:cNvPr id="12" name="Рисунок 11">
            <a:extLst>
              <a:ext uri="{FF2B5EF4-FFF2-40B4-BE49-F238E27FC236}">
                <a16:creationId xmlns:a16="http://schemas.microsoft.com/office/drawing/2014/main" id="{BD70E643-E85C-4570-B82F-AE1282D0B696}"/>
              </a:ext>
            </a:extLst>
          </p:cNvPr>
          <p:cNvPicPr>
            <a:picLocks noChangeAspect="1"/>
          </p:cNvPicPr>
          <p:nvPr/>
        </p:nvPicPr>
        <p:blipFill>
          <a:blip r:embed="rId7"/>
          <a:stretch>
            <a:fillRect/>
          </a:stretch>
        </p:blipFill>
        <p:spPr>
          <a:xfrm>
            <a:off x="1126069" y="464588"/>
            <a:ext cx="2381214" cy="1339433"/>
          </a:xfrm>
          <a:prstGeom prst="rect">
            <a:avLst/>
          </a:prstGeom>
        </p:spPr>
      </p:pic>
      <p:pic>
        <p:nvPicPr>
          <p:cNvPr id="15" name="Рисунок 14">
            <a:extLst>
              <a:ext uri="{FF2B5EF4-FFF2-40B4-BE49-F238E27FC236}">
                <a16:creationId xmlns:a16="http://schemas.microsoft.com/office/drawing/2014/main" id="{A00B6782-1B0E-4699-B5B3-5AF3640BBA10}"/>
              </a:ext>
            </a:extLst>
          </p:cNvPr>
          <p:cNvPicPr>
            <a:picLocks noChangeAspect="1"/>
          </p:cNvPicPr>
          <p:nvPr/>
        </p:nvPicPr>
        <p:blipFill>
          <a:blip r:embed="rId8"/>
          <a:stretch>
            <a:fillRect/>
          </a:stretch>
        </p:blipFill>
        <p:spPr>
          <a:xfrm>
            <a:off x="6481994" y="180642"/>
            <a:ext cx="2093879" cy="1570802"/>
          </a:xfrm>
          <a:prstGeom prst="rect">
            <a:avLst/>
          </a:prstGeom>
        </p:spPr>
      </p:pic>
      <p:pic>
        <p:nvPicPr>
          <p:cNvPr id="17" name="Рисунок 16">
            <a:extLst>
              <a:ext uri="{FF2B5EF4-FFF2-40B4-BE49-F238E27FC236}">
                <a16:creationId xmlns:a16="http://schemas.microsoft.com/office/drawing/2014/main" id="{B156D43F-4DA0-4EC9-92CB-B49D520192EA}"/>
              </a:ext>
            </a:extLst>
          </p:cNvPr>
          <p:cNvPicPr>
            <a:picLocks noChangeAspect="1"/>
          </p:cNvPicPr>
          <p:nvPr/>
        </p:nvPicPr>
        <p:blipFill rotWithShape="1">
          <a:blip r:embed="rId9"/>
          <a:srcRect t="14169"/>
          <a:stretch/>
        </p:blipFill>
        <p:spPr>
          <a:xfrm>
            <a:off x="1041034" y="2942553"/>
            <a:ext cx="2144020" cy="1227427"/>
          </a:xfrm>
          <a:prstGeom prst="rect">
            <a:avLst/>
          </a:prstGeom>
        </p:spPr>
      </p:pic>
      <p:sp>
        <p:nvSpPr>
          <p:cNvPr id="5" name="TextBox 4">
            <a:extLst>
              <a:ext uri="{FF2B5EF4-FFF2-40B4-BE49-F238E27FC236}">
                <a16:creationId xmlns:a16="http://schemas.microsoft.com/office/drawing/2014/main" id="{694077A7-1D75-F302-D7C2-34DBA9439419}"/>
              </a:ext>
            </a:extLst>
          </p:cNvPr>
          <p:cNvSpPr txBox="1"/>
          <p:nvPr/>
        </p:nvSpPr>
        <p:spPr>
          <a:xfrm>
            <a:off x="952155" y="1958437"/>
            <a:ext cx="2555128" cy="369332"/>
          </a:xfrm>
          <a:prstGeom prst="rect">
            <a:avLst/>
          </a:prstGeom>
          <a:noFill/>
        </p:spPr>
        <p:txBody>
          <a:bodyPr wrap="square">
            <a:spAutoFit/>
          </a:bodyPr>
          <a:lstStyle/>
          <a:p>
            <a:r>
              <a:rPr lang="ru-RU" sz="600" b="1" dirty="0">
                <a:latin typeface="Microsoft YaHei" panose="020B0503020204020204" pitchFamily="34" charset="-122"/>
                <a:ea typeface="Microsoft YaHei" panose="020B0503020204020204" pitchFamily="34" charset="-122"/>
              </a:rPr>
              <a:t>2025年11月20日至29日</a:t>
            </a:r>
            <a:r>
              <a:rPr lang="zh-CN" altLang="en-US" sz="600" b="1" dirty="0">
                <a:latin typeface="Microsoft YaHei" panose="020B0503020204020204" pitchFamily="34" charset="-122"/>
                <a:ea typeface="Microsoft YaHei" panose="020B0503020204020204" pitchFamily="34" charset="-122"/>
              </a:rPr>
              <a:t>，</a:t>
            </a:r>
            <a:r>
              <a:rPr lang="ru-RU" sz="600" dirty="0">
                <a:latin typeface="Microsoft YaHei" panose="020B0503020204020204" pitchFamily="34" charset="-122"/>
                <a:ea typeface="Microsoft YaHei" panose="020B0503020204020204" pitchFamily="34" charset="-122"/>
              </a:rPr>
              <a:t>喀山联邦大学继续教育副校长伊尔努尔·海鲁林访问四川大学，作为“中国四川省地区社会经济发展和数字化转型领域的现代公共行政实践”高级培训项目（实习）的一部分。</a:t>
            </a:r>
          </a:p>
        </p:txBody>
      </p:sp>
      <p:sp>
        <p:nvSpPr>
          <p:cNvPr id="9" name="TextBox 8">
            <a:extLst>
              <a:ext uri="{FF2B5EF4-FFF2-40B4-BE49-F238E27FC236}">
                <a16:creationId xmlns:a16="http://schemas.microsoft.com/office/drawing/2014/main" id="{AB214921-1E45-7850-D8D2-A779F6846C2A}"/>
              </a:ext>
            </a:extLst>
          </p:cNvPr>
          <p:cNvSpPr txBox="1"/>
          <p:nvPr/>
        </p:nvSpPr>
        <p:spPr>
          <a:xfrm>
            <a:off x="3597125" y="1966427"/>
            <a:ext cx="2414703" cy="369332"/>
          </a:xfrm>
          <a:prstGeom prst="rect">
            <a:avLst/>
          </a:prstGeom>
          <a:noFill/>
        </p:spPr>
        <p:txBody>
          <a:bodyPr wrap="square">
            <a:spAutoFit/>
          </a:bodyPr>
          <a:lstStyle/>
          <a:p>
            <a:r>
              <a:rPr lang="en-US" altLang="zh-CN" sz="600" b="1" dirty="0">
                <a:latin typeface="Microsoft YaHei" panose="020B0503020204020204" pitchFamily="34" charset="-122"/>
                <a:ea typeface="Microsoft YaHei" panose="020B0503020204020204" pitchFamily="34" charset="-122"/>
              </a:rPr>
              <a:t>2025</a:t>
            </a:r>
            <a:r>
              <a:rPr lang="zh-CN" altLang="en-US" sz="600" b="1" dirty="0">
                <a:latin typeface="Microsoft YaHei" panose="020B0503020204020204" pitchFamily="34" charset="-122"/>
                <a:ea typeface="Microsoft YaHei" panose="020B0503020204020204" pitchFamily="34" charset="-122"/>
              </a:rPr>
              <a:t>年</a:t>
            </a:r>
            <a:r>
              <a:rPr lang="en-US" altLang="zh-CN" sz="600" b="1" dirty="0">
                <a:latin typeface="Microsoft YaHei" panose="020B0503020204020204" pitchFamily="34" charset="-122"/>
                <a:ea typeface="Microsoft YaHei" panose="020B0503020204020204" pitchFamily="34" charset="-122"/>
              </a:rPr>
              <a:t>11</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25</a:t>
            </a:r>
            <a:r>
              <a:rPr lang="zh-CN" altLang="en-US" sz="600" b="1" dirty="0">
                <a:latin typeface="Microsoft YaHei" panose="020B0503020204020204" pitchFamily="34" charset="-122"/>
                <a:ea typeface="Microsoft YaHei" panose="020B0503020204020204" pitchFamily="34" charset="-122"/>
              </a:rPr>
              <a:t>日至</a:t>
            </a:r>
            <a:r>
              <a:rPr lang="en-US" altLang="zh-CN" sz="600" b="1" dirty="0">
                <a:latin typeface="Microsoft YaHei" panose="020B0503020204020204" pitchFamily="34" charset="-122"/>
                <a:ea typeface="Microsoft YaHei" panose="020B0503020204020204" pitchFamily="34" charset="-122"/>
              </a:rPr>
              <a:t>27</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西华大学代表团访问了喀山联邦大学，期间与大学领导举行了会谈，讨论在人工智能、机器人和工程领域开展合作的前景。</a:t>
            </a:r>
            <a:endParaRPr lang="ru-RU" sz="600" dirty="0">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8A72FD39-1A8C-A2B9-213D-00042C1E1090}"/>
              </a:ext>
            </a:extLst>
          </p:cNvPr>
          <p:cNvSpPr txBox="1"/>
          <p:nvPr/>
        </p:nvSpPr>
        <p:spPr>
          <a:xfrm>
            <a:off x="6460580" y="1804021"/>
            <a:ext cx="2115293" cy="369332"/>
          </a:xfrm>
          <a:prstGeom prst="rect">
            <a:avLst/>
          </a:prstGeom>
          <a:noFill/>
        </p:spPr>
        <p:txBody>
          <a:bodyPr wrap="square">
            <a:spAutoFit/>
          </a:bodyPr>
          <a:lstStyle/>
          <a:p>
            <a:r>
              <a:rPr lang="en-US" altLang="zh-CN" sz="600" b="1" dirty="0">
                <a:latin typeface="Microsoft YaHei" panose="020B0503020204020204" pitchFamily="34" charset="-122"/>
                <a:ea typeface="Microsoft YaHei" panose="020B0503020204020204" pitchFamily="34" charset="-122"/>
              </a:rPr>
              <a:t>2025</a:t>
            </a:r>
            <a:r>
              <a:rPr lang="zh-CN" altLang="en-US" sz="600" b="1" dirty="0">
                <a:latin typeface="Microsoft YaHei" panose="020B0503020204020204" pitchFamily="34" charset="-122"/>
                <a:ea typeface="Microsoft YaHei" panose="020B0503020204020204" pitchFamily="34" charset="-122"/>
              </a:rPr>
              <a:t>年</a:t>
            </a:r>
            <a:r>
              <a:rPr lang="en-US" altLang="zh-CN" sz="600" b="1" dirty="0">
                <a:latin typeface="Microsoft YaHei" panose="020B0503020204020204" pitchFamily="34" charset="-122"/>
                <a:ea typeface="Microsoft YaHei" panose="020B0503020204020204" pitchFamily="34" charset="-122"/>
              </a:rPr>
              <a:t>11</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25</a:t>
            </a:r>
            <a:r>
              <a:rPr lang="zh-CN" altLang="en-US" sz="600" b="1" dirty="0">
                <a:latin typeface="Microsoft YaHei" panose="020B0503020204020204" pitchFamily="34" charset="-122"/>
                <a:ea typeface="Microsoft YaHei" panose="020B0503020204020204" pitchFamily="34" charset="-122"/>
              </a:rPr>
              <a:t>日至</a:t>
            </a:r>
            <a:r>
              <a:rPr lang="en-US" altLang="zh-CN" sz="600" b="1" dirty="0">
                <a:latin typeface="Microsoft YaHei" panose="020B0503020204020204" pitchFamily="34" charset="-122"/>
                <a:ea typeface="Microsoft YaHei" panose="020B0503020204020204" pitchFamily="34" charset="-122"/>
              </a:rPr>
              <a:t>27</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西华大学代表团访问喀山联邦大学，期间与大学领导举行了会谈，讨论在人工智能、机器人和工程领域开展合作的前景。</a:t>
            </a:r>
            <a:endParaRPr lang="ru-RU" sz="600" dirty="0">
              <a:latin typeface="Microsoft YaHei" panose="020B0503020204020204" pitchFamily="34" charset="-122"/>
              <a:ea typeface="Microsoft YaHei" panose="020B0503020204020204" pitchFamily="34" charset="-122"/>
            </a:endParaRPr>
          </a:p>
        </p:txBody>
      </p:sp>
      <p:sp>
        <p:nvSpPr>
          <p:cNvPr id="19" name="TextBox 18">
            <a:extLst>
              <a:ext uri="{FF2B5EF4-FFF2-40B4-BE49-F238E27FC236}">
                <a16:creationId xmlns:a16="http://schemas.microsoft.com/office/drawing/2014/main" id="{AD646123-7513-F862-D5CE-8656418C5C80}"/>
              </a:ext>
            </a:extLst>
          </p:cNvPr>
          <p:cNvSpPr txBox="1"/>
          <p:nvPr/>
        </p:nvSpPr>
        <p:spPr>
          <a:xfrm>
            <a:off x="1008919" y="4311378"/>
            <a:ext cx="2175086" cy="276999"/>
          </a:xfrm>
          <a:prstGeom prst="rect">
            <a:avLst/>
          </a:prstGeom>
          <a:noFill/>
        </p:spPr>
        <p:txBody>
          <a:bodyPr wrap="square">
            <a:spAutoFit/>
          </a:bodyPr>
          <a:lstStyle/>
          <a:p>
            <a:r>
              <a:rPr lang="en-US" altLang="zh-CN" sz="600" b="1">
                <a:latin typeface="Microsoft YaHei" panose="020B0503020204020204" pitchFamily="34" charset="-122"/>
                <a:ea typeface="Microsoft YaHei" panose="020B0503020204020204" pitchFamily="34" charset="-122"/>
              </a:rPr>
              <a:t>2025</a:t>
            </a:r>
            <a:r>
              <a:rPr lang="zh-CN" altLang="en-US" sz="600" b="1">
                <a:latin typeface="Microsoft YaHei" panose="020B0503020204020204" pitchFamily="34" charset="-122"/>
                <a:ea typeface="Microsoft YaHei" panose="020B0503020204020204" pitchFamily="34" charset="-122"/>
              </a:rPr>
              <a:t>年</a:t>
            </a:r>
            <a:r>
              <a:rPr lang="en-US" altLang="zh-CN" sz="600" b="1">
                <a:latin typeface="Microsoft YaHei" panose="020B0503020204020204" pitchFamily="34" charset="-122"/>
                <a:ea typeface="Microsoft YaHei" panose="020B0503020204020204" pitchFamily="34" charset="-122"/>
              </a:rPr>
              <a:t>11</a:t>
            </a:r>
            <a:r>
              <a:rPr lang="zh-CN" altLang="en-US" sz="600" b="1">
                <a:latin typeface="Microsoft YaHei" panose="020B0503020204020204" pitchFamily="34" charset="-122"/>
                <a:ea typeface="Microsoft YaHei" panose="020B0503020204020204" pitchFamily="34" charset="-122"/>
              </a:rPr>
              <a:t>月</a:t>
            </a:r>
            <a:r>
              <a:rPr lang="en-US" altLang="zh-CN" sz="600" b="1">
                <a:latin typeface="Microsoft YaHei" panose="020B0503020204020204" pitchFamily="34" charset="-122"/>
                <a:ea typeface="Microsoft YaHei" panose="020B0503020204020204" pitchFamily="34" charset="-122"/>
              </a:rPr>
              <a:t>19</a:t>
            </a:r>
            <a:r>
              <a:rPr lang="zh-CN" altLang="en-US" sz="600" b="1">
                <a:latin typeface="Microsoft YaHei" panose="020B0503020204020204" pitchFamily="34" charset="-122"/>
                <a:ea typeface="Microsoft YaHei" panose="020B0503020204020204" pitchFamily="34" charset="-122"/>
              </a:rPr>
              <a:t>日，</a:t>
            </a:r>
            <a:r>
              <a:rPr lang="zh-CN" altLang="en-US" sz="600">
                <a:latin typeface="Microsoft YaHei" panose="020B0503020204020204" pitchFamily="34" charset="-122"/>
                <a:ea typeface="Microsoft YaHei" panose="020B0503020204020204" pitchFamily="34" charset="-122"/>
              </a:rPr>
              <a:t>俄中教育科技发展基金会秘书长崔凡拜访我校</a:t>
            </a:r>
            <a:endParaRPr lang="ru-RU" sz="600" dirty="0">
              <a:latin typeface="Microsoft YaHei" panose="020B0503020204020204" pitchFamily="34" charset="-122"/>
              <a:ea typeface="Microsoft YaHei" panose="020B0503020204020204" pitchFamily="34" charset="-122"/>
            </a:endParaRPr>
          </a:p>
        </p:txBody>
      </p:sp>
      <p:sp>
        <p:nvSpPr>
          <p:cNvPr id="20" name="TextBox 19">
            <a:extLst>
              <a:ext uri="{FF2B5EF4-FFF2-40B4-BE49-F238E27FC236}">
                <a16:creationId xmlns:a16="http://schemas.microsoft.com/office/drawing/2014/main" id="{25CAC0BA-8DA2-7200-8A95-03202F25D515}"/>
              </a:ext>
            </a:extLst>
          </p:cNvPr>
          <p:cNvSpPr txBox="1"/>
          <p:nvPr/>
        </p:nvSpPr>
        <p:spPr>
          <a:xfrm>
            <a:off x="3408325" y="3967736"/>
            <a:ext cx="2175086" cy="461665"/>
          </a:xfrm>
          <a:prstGeom prst="rect">
            <a:avLst/>
          </a:prstGeom>
          <a:noFill/>
        </p:spPr>
        <p:txBody>
          <a:bodyPr wrap="square">
            <a:spAutoFit/>
          </a:bodyPr>
          <a:lstStyle/>
          <a:p>
            <a:r>
              <a:rPr lang="en-US" altLang="zh-CN" sz="600" b="1" dirty="0">
                <a:latin typeface="Microsoft YaHei" panose="020B0503020204020204" pitchFamily="34" charset="-122"/>
                <a:ea typeface="Microsoft YaHei" panose="020B0503020204020204" pitchFamily="34" charset="-122"/>
              </a:rPr>
              <a:t>2025</a:t>
            </a:r>
            <a:r>
              <a:rPr lang="zh-CN" altLang="en-US" sz="600" b="1" dirty="0">
                <a:latin typeface="Microsoft YaHei" panose="020B0503020204020204" pitchFamily="34" charset="-122"/>
                <a:ea typeface="Microsoft YaHei" panose="020B0503020204020204" pitchFamily="34" charset="-122"/>
              </a:rPr>
              <a:t>年</a:t>
            </a:r>
            <a:r>
              <a:rPr lang="en-US" altLang="zh-CN" sz="600" b="1" dirty="0">
                <a:latin typeface="Microsoft YaHei" panose="020B0503020204020204" pitchFamily="34" charset="-122"/>
                <a:ea typeface="Microsoft YaHei" panose="020B0503020204020204" pitchFamily="34" charset="-122"/>
              </a:rPr>
              <a:t>11</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3</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俄罗斯联邦副总理德米特里</a:t>
            </a:r>
            <a:r>
              <a:rPr lang="en-US" altLang="zh-CN" sz="600" dirty="0">
                <a:latin typeface="Microsoft YaHei" panose="020B0503020204020204" pitchFamily="34" charset="-122"/>
                <a:ea typeface="Microsoft YaHei" panose="020B0503020204020204" pitchFamily="34" charset="-122"/>
              </a:rPr>
              <a:t>·</a:t>
            </a:r>
            <a:r>
              <a:rPr lang="zh-CN" altLang="en-US" sz="600" dirty="0">
                <a:latin typeface="Microsoft YaHei" panose="020B0503020204020204" pitchFamily="34" charset="-122"/>
                <a:ea typeface="Microsoft YaHei" panose="020B0503020204020204" pitchFamily="34" charset="-122"/>
              </a:rPr>
              <a:t>切尔尼申科在对中国杭州进行工作访问期间，访问浙江大学。在与浙江大学领导的会晤中，双方提出在“先进工程院校”项目框架下与喀山联邦大学开展国际合作试点项目的倡议。</a:t>
            </a:r>
            <a:endParaRPr lang="ru-RU" sz="600" dirty="0">
              <a:latin typeface="Microsoft YaHei" panose="020B0503020204020204" pitchFamily="34" charset="-122"/>
              <a:ea typeface="Microsoft YaHei" panose="020B0503020204020204" pitchFamily="34" charset="-122"/>
            </a:endParaRPr>
          </a:p>
        </p:txBody>
      </p:sp>
      <p:sp>
        <p:nvSpPr>
          <p:cNvPr id="25" name="TextBox 24">
            <a:extLst>
              <a:ext uri="{FF2B5EF4-FFF2-40B4-BE49-F238E27FC236}">
                <a16:creationId xmlns:a16="http://schemas.microsoft.com/office/drawing/2014/main" id="{C38A6F72-DB81-5B3C-F466-8B98EBE92AB2}"/>
              </a:ext>
            </a:extLst>
          </p:cNvPr>
          <p:cNvSpPr txBox="1"/>
          <p:nvPr/>
        </p:nvSpPr>
        <p:spPr>
          <a:xfrm>
            <a:off x="5806682" y="4111371"/>
            <a:ext cx="1558888" cy="276999"/>
          </a:xfrm>
          <a:prstGeom prst="rect">
            <a:avLst/>
          </a:prstGeom>
          <a:noFill/>
        </p:spPr>
        <p:txBody>
          <a:bodyPr wrap="square">
            <a:spAutoFit/>
          </a:bodyPr>
          <a:lstStyle/>
          <a:p>
            <a:r>
              <a:rPr lang="en-US" altLang="zh-CN" sz="600" b="1" dirty="0">
                <a:latin typeface="Microsoft YaHei" panose="020B0503020204020204" pitchFamily="34" charset="-122"/>
                <a:ea typeface="Microsoft YaHei" panose="020B0503020204020204" pitchFamily="34" charset="-122"/>
              </a:rPr>
              <a:t>2025</a:t>
            </a:r>
            <a:r>
              <a:rPr lang="zh-CN" altLang="en-US" sz="600" b="1" dirty="0">
                <a:latin typeface="Microsoft YaHei" panose="020B0503020204020204" pitchFamily="34" charset="-122"/>
                <a:ea typeface="Microsoft YaHei" panose="020B0503020204020204" pitchFamily="34" charset="-122"/>
              </a:rPr>
              <a:t>年</a:t>
            </a:r>
            <a:r>
              <a:rPr lang="en-US" altLang="zh-CN" sz="600" b="1" dirty="0">
                <a:latin typeface="Microsoft YaHei" panose="020B0503020204020204" pitchFamily="34" charset="-122"/>
                <a:ea typeface="Microsoft YaHei" panose="020B0503020204020204" pitchFamily="34" charset="-122"/>
              </a:rPr>
              <a:t>10</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31</a:t>
            </a:r>
            <a:r>
              <a:rPr lang="zh-CN" altLang="en-US" sz="600" b="1" dirty="0">
                <a:latin typeface="Microsoft YaHei" panose="020B0503020204020204" pitchFamily="34" charset="-122"/>
                <a:ea typeface="Microsoft YaHei" panose="020B0503020204020204" pitchFamily="34" charset="-122"/>
              </a:rPr>
              <a:t>日至</a:t>
            </a:r>
            <a:r>
              <a:rPr lang="en-US" altLang="zh-CN" sz="600" b="1" dirty="0">
                <a:latin typeface="Microsoft YaHei" panose="020B0503020204020204" pitchFamily="34" charset="-122"/>
                <a:ea typeface="Microsoft YaHei" panose="020B0503020204020204" pitchFamily="34" charset="-122"/>
              </a:rPr>
              <a:t>11</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1</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喀山联邦大学代表团在北京参加中国教育展</a:t>
            </a:r>
            <a:endParaRPr lang="ru-RU" sz="600" dirty="0">
              <a:latin typeface="Microsoft YaHei" panose="020B0503020204020204" pitchFamily="34" charset="-122"/>
              <a:ea typeface="Microsoft YaHei" panose="020B0503020204020204" pitchFamily="34" charset="-122"/>
            </a:endParaRPr>
          </a:p>
        </p:txBody>
      </p:sp>
      <p:sp>
        <p:nvSpPr>
          <p:cNvPr id="26" name="TextBox 25">
            <a:extLst>
              <a:ext uri="{FF2B5EF4-FFF2-40B4-BE49-F238E27FC236}">
                <a16:creationId xmlns:a16="http://schemas.microsoft.com/office/drawing/2014/main" id="{5FF75A66-98EB-7774-AAFA-05D71084D32A}"/>
              </a:ext>
            </a:extLst>
          </p:cNvPr>
          <p:cNvSpPr txBox="1"/>
          <p:nvPr/>
        </p:nvSpPr>
        <p:spPr>
          <a:xfrm>
            <a:off x="7507518" y="4174178"/>
            <a:ext cx="1512263" cy="276999"/>
          </a:xfrm>
          <a:prstGeom prst="rect">
            <a:avLst/>
          </a:prstGeom>
          <a:noFill/>
        </p:spPr>
        <p:txBody>
          <a:bodyPr wrap="square">
            <a:spAutoFit/>
          </a:bodyPr>
          <a:lstStyle/>
          <a:p>
            <a:r>
              <a:rPr lang="en-US" altLang="zh-CN" sz="600" b="1" dirty="0">
                <a:latin typeface="Microsoft YaHei" panose="020B0503020204020204" pitchFamily="34" charset="-122"/>
                <a:ea typeface="Microsoft YaHei" panose="020B0503020204020204" pitchFamily="34" charset="-122"/>
              </a:rPr>
              <a:t>2025</a:t>
            </a:r>
            <a:r>
              <a:rPr lang="zh-CN" altLang="en-US" sz="600" b="1" dirty="0">
                <a:latin typeface="Microsoft YaHei" panose="020B0503020204020204" pitchFamily="34" charset="-122"/>
                <a:ea typeface="Microsoft YaHei" panose="020B0503020204020204" pitchFamily="34" charset="-122"/>
              </a:rPr>
              <a:t>年</a:t>
            </a:r>
            <a:r>
              <a:rPr lang="en-US" altLang="zh-CN" sz="600" b="1" dirty="0">
                <a:latin typeface="Microsoft YaHei" panose="020B0503020204020204" pitchFamily="34" charset="-122"/>
                <a:ea typeface="Microsoft YaHei" panose="020B0503020204020204" pitchFamily="34" charset="-122"/>
              </a:rPr>
              <a:t>10</a:t>
            </a:r>
            <a:r>
              <a:rPr lang="zh-CN" altLang="en-US" sz="600" b="1" dirty="0">
                <a:latin typeface="Microsoft YaHei" panose="020B0503020204020204" pitchFamily="34" charset="-122"/>
                <a:ea typeface="Microsoft YaHei" panose="020B0503020204020204" pitchFamily="34" charset="-122"/>
              </a:rPr>
              <a:t>月</a:t>
            </a:r>
            <a:r>
              <a:rPr lang="en-US" altLang="zh-CN" sz="600" b="1" dirty="0">
                <a:latin typeface="Microsoft YaHei" panose="020B0503020204020204" pitchFamily="34" charset="-122"/>
                <a:ea typeface="Microsoft YaHei" panose="020B0503020204020204" pitchFamily="34" charset="-122"/>
              </a:rPr>
              <a:t>24</a:t>
            </a:r>
            <a:r>
              <a:rPr lang="zh-CN" altLang="en-US" sz="600" b="1" dirty="0">
                <a:latin typeface="Microsoft YaHei" panose="020B0503020204020204" pitchFamily="34" charset="-122"/>
                <a:ea typeface="Microsoft YaHei" panose="020B0503020204020204" pitchFamily="34" charset="-122"/>
              </a:rPr>
              <a:t>日，</a:t>
            </a:r>
            <a:r>
              <a:rPr lang="zh-CN" altLang="en-US" sz="600" dirty="0">
                <a:latin typeface="Microsoft YaHei" panose="020B0503020204020204" pitchFamily="34" charset="-122"/>
                <a:ea typeface="Microsoft YaHei" panose="020B0503020204020204" pitchFamily="34" charset="-122"/>
              </a:rPr>
              <a:t>衡阳师范大学副校长</a:t>
            </a:r>
            <a:r>
              <a:rPr lang="zh-CN" altLang="en-US" sz="600" b="1" i="0" dirty="0">
                <a:solidFill>
                  <a:srgbClr val="000000"/>
                </a:solidFill>
                <a:effectLst/>
                <a:latin typeface="黑体" panose="02010609060101010101" pitchFamily="49" charset="-122"/>
                <a:ea typeface="黑体" panose="02010609060101010101" pitchFamily="49" charset="-122"/>
              </a:rPr>
              <a:t>唐芳贵</a:t>
            </a:r>
            <a:r>
              <a:rPr lang="zh-CN" altLang="en-US" sz="600" dirty="0">
                <a:latin typeface="Microsoft YaHei" panose="020B0503020204020204" pitchFamily="34" charset="-122"/>
                <a:ea typeface="Microsoft YaHei" panose="020B0503020204020204" pitchFamily="34" charset="-122"/>
              </a:rPr>
              <a:t>与其他代表拜访我校</a:t>
            </a:r>
            <a:endParaRPr lang="ru-RU" sz="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59355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46C738A-5D65-4988-BD6D-70F6D4D2ADF5}"/>
              </a:ext>
            </a:extLst>
          </p:cNvPr>
          <p:cNvSpPr/>
          <p:nvPr/>
        </p:nvSpPr>
        <p:spPr>
          <a:xfrm>
            <a:off x="962731" y="2185866"/>
            <a:ext cx="2652428" cy="816057"/>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2025</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年</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8</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月</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27</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日，东方市委书记李爱华率领的东方市代表团来校访问，签署合作备忘录。</a:t>
            </a:r>
            <a:endParaRPr kumimoji="0" lang="ru-RU"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27 августа 2025 г.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визит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делегации города </a:t>
            </a:r>
            <a:r>
              <a:rPr kumimoji="0" lang="ru-RU" sz="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Дунфан</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во главе с секретарем муниципального комитета КПК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г-ном Ли </a:t>
            </a:r>
            <a:r>
              <a:rPr kumimoji="0" lang="ru-RU" sz="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Айхуа</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 КФУ. Подписан Меморандум о сотрудничестве.</a:t>
            </a:r>
          </a:p>
        </p:txBody>
      </p:sp>
      <p:pic>
        <p:nvPicPr>
          <p:cNvPr id="6" name="Picture 2" descr="https://media.kpfu.ru/sites/default/files/2025-08/IMG_5270.jpg">
            <a:extLst>
              <a:ext uri="{FF2B5EF4-FFF2-40B4-BE49-F238E27FC236}">
                <a16:creationId xmlns:a16="http://schemas.microsoft.com/office/drawing/2014/main" id="{401325EE-226B-4AA9-B64E-C8B655D9248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44" t="16723" r="18037" b="8947"/>
          <a:stretch/>
        </p:blipFill>
        <p:spPr bwMode="auto">
          <a:xfrm>
            <a:off x="1043608" y="613146"/>
            <a:ext cx="2232248" cy="15727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edia.kpfu.ru/sites/default/files/2025-09/%D0%B1%D0%B5%D0%B7%D1%8B%D0%BC%D1%8F%D0%BD%D0%BD%D1%8B%D0%B9%20%2823%20%D0%B8%D0%B7%2025%29.JPG">
            <a:extLst>
              <a:ext uri="{FF2B5EF4-FFF2-40B4-BE49-F238E27FC236}">
                <a16:creationId xmlns:a16="http://schemas.microsoft.com/office/drawing/2014/main" id="{7EBCEC65-DAC3-4334-BF23-1C3D59EDDB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5132" y="610261"/>
            <a:ext cx="2195766" cy="1463844"/>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F82B6A07-F50B-4BF0-A370-81ECDCEED943}"/>
              </a:ext>
            </a:extLst>
          </p:cNvPr>
          <p:cNvSpPr/>
          <p:nvPr/>
        </p:nvSpPr>
        <p:spPr>
          <a:xfrm>
            <a:off x="6528696" y="2074105"/>
            <a:ext cx="2375791" cy="709874"/>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2025</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年</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9</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月</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30</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日，中华人民共和国教育部副部长杜江峰拜访我校。</a:t>
            </a:r>
            <a:endParaRPr kumimoji="0" lang="ru-RU"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30 сентября 2025 г.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визит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заместителя министра образования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КНР г-на </a:t>
            </a:r>
            <a:r>
              <a:rPr kumimoji="0" lang="ru-RU" sz="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Ду</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ru-RU" sz="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Цзянфэна</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028" name="Picture 4" descr="https://media.kpfu.ru/sites/default/files/2025-09/WhatsApp%20Image%202025-09-19%20at%2012.26.58.jpeg">
            <a:extLst>
              <a:ext uri="{FF2B5EF4-FFF2-40B4-BE49-F238E27FC236}">
                <a16:creationId xmlns:a16="http://schemas.microsoft.com/office/drawing/2014/main" id="{5C6B63B6-A648-4847-B7CE-B52DC557A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3475" y="599980"/>
            <a:ext cx="2507798" cy="1410636"/>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a:extLst>
              <a:ext uri="{FF2B5EF4-FFF2-40B4-BE49-F238E27FC236}">
                <a16:creationId xmlns:a16="http://schemas.microsoft.com/office/drawing/2014/main" id="{7F3698DA-A4ED-423A-80D1-71AF61880F89}"/>
              </a:ext>
            </a:extLst>
          </p:cNvPr>
          <p:cNvSpPr/>
          <p:nvPr/>
        </p:nvSpPr>
        <p:spPr>
          <a:xfrm>
            <a:off x="3615159" y="2109020"/>
            <a:ext cx="2574234" cy="816057"/>
          </a:xfrm>
          <a:prstGeom prst="rect">
            <a:avLst/>
          </a:prstGeom>
          <a:ln>
            <a:solidFill>
              <a:schemeClr val="bg1"/>
            </a:solidFill>
          </a:ln>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2025</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年</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8</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月</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27</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日，人大常委副委员长</a:t>
            </a:r>
            <a:r>
              <a:rPr kumimoji="0" lang="ru-RU"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 </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彭清华拜访我校</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endParaRPr kumimoji="0" lang="ru-RU"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19 сентября 2025 г.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визит заместителя Председателя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Постоянного комитета Всекитайского собрания народных представителей</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г-на </a:t>
            </a:r>
            <a:r>
              <a:rPr kumimoji="0" lang="ru-RU" sz="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Пэн</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ru-RU" sz="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Цинхуа</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7" name="Прямоугольник 6">
            <a:extLst>
              <a:ext uri="{FF2B5EF4-FFF2-40B4-BE49-F238E27FC236}">
                <a16:creationId xmlns:a16="http://schemas.microsoft.com/office/drawing/2014/main" id="{9F5FDC6C-1A8D-4B1D-BFC9-CAD374725432}"/>
              </a:ext>
            </a:extLst>
          </p:cNvPr>
          <p:cNvSpPr/>
          <p:nvPr/>
        </p:nvSpPr>
        <p:spPr>
          <a:xfrm>
            <a:off x="972650" y="4284024"/>
            <a:ext cx="2548069" cy="780663"/>
          </a:xfrm>
          <a:prstGeom prst="rect">
            <a:avLst/>
          </a:prstGeom>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en-US" altLang="zh-CN"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2025 </a:t>
            </a:r>
            <a:r>
              <a:rPr kumimoji="0" lang="zh-CN" altLang="en-US"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年 </a:t>
            </a:r>
            <a:r>
              <a:rPr kumimoji="0" lang="en-US" altLang="zh-CN"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10 </a:t>
            </a:r>
            <a:r>
              <a:rPr kumimoji="0" lang="zh-CN" altLang="en-US"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月 </a:t>
            </a:r>
            <a:r>
              <a:rPr kumimoji="0" lang="en-US" altLang="zh-CN"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10 </a:t>
            </a:r>
            <a:r>
              <a:rPr kumimoji="0" lang="zh-CN" altLang="en-US"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日至 </a:t>
            </a:r>
            <a:r>
              <a:rPr kumimoji="0" lang="en-US" altLang="zh-CN"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12 </a:t>
            </a:r>
            <a:r>
              <a:rPr kumimoji="0" lang="zh-CN" altLang="en-US"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日</a:t>
            </a:r>
            <a:r>
              <a:rPr kumimoji="0" lang="en-US" altLang="zh-CN"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a:t>
            </a:r>
            <a:r>
              <a:rPr kumimoji="0" lang="zh-CN" altLang="en-US"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我校教职工参加了在东北师范大学举行的全球东西方教师教育论坛和金砖国家研讨会</a:t>
            </a:r>
            <a:endParaRPr kumimoji="0" lang="ru-RU" sz="7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endParaRPr>
          </a:p>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10-12 октября 2025 г.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сотрудники КФУ приняли участие в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Глобальном восточно-западном форуме по педагогическому образованию</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и семинаре БРИКС в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Северо-Восточном педагогическом университете.</a:t>
            </a:r>
            <a:endPar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Рисунок 18">
            <a:extLst>
              <a:ext uri="{FF2B5EF4-FFF2-40B4-BE49-F238E27FC236}">
                <a16:creationId xmlns:a16="http://schemas.microsoft.com/office/drawing/2014/main" id="{54585839-7F67-4D93-A768-77459B26125D}"/>
              </a:ext>
            </a:extLst>
          </p:cNvPr>
          <p:cNvPicPr>
            <a:picLocks noChangeAspect="1"/>
          </p:cNvPicPr>
          <p:nvPr/>
        </p:nvPicPr>
        <p:blipFill rotWithShape="1">
          <a:blip r:embed="rId5"/>
          <a:srcRect l="5381" t="17854" r="18434" b="18077"/>
          <a:stretch/>
        </p:blipFill>
        <p:spPr>
          <a:xfrm>
            <a:off x="1054655" y="3015639"/>
            <a:ext cx="2197278" cy="1229970"/>
          </a:xfrm>
          <a:prstGeom prst="rect">
            <a:avLst/>
          </a:prstGeom>
        </p:spPr>
      </p:pic>
      <p:sp>
        <p:nvSpPr>
          <p:cNvPr id="8" name="Прямоугольник 7">
            <a:extLst>
              <a:ext uri="{FF2B5EF4-FFF2-40B4-BE49-F238E27FC236}">
                <a16:creationId xmlns:a16="http://schemas.microsoft.com/office/drawing/2014/main" id="{D7889110-2157-47CF-A992-47BD3A12D812}"/>
              </a:ext>
            </a:extLst>
          </p:cNvPr>
          <p:cNvSpPr/>
          <p:nvPr/>
        </p:nvSpPr>
        <p:spPr>
          <a:xfrm>
            <a:off x="3456093" y="4281003"/>
            <a:ext cx="2548069" cy="709874"/>
          </a:xfrm>
          <a:prstGeom prst="rect">
            <a:avLst/>
          </a:prstGeom>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2025</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年</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10</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月</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13</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日至</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21</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日</a:t>
            </a:r>
            <a:r>
              <a:rPr kumimoji="0" lang="en-US" altLang="zh-CN"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a:t>
            </a:r>
            <a:r>
              <a:rPr kumimoji="0" lang="zh-CN" altLang="en-US"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rPr>
              <a:t>喀山联邦大学教职工在辽宁师范大学进行科研实习</a:t>
            </a:r>
            <a:endParaRPr kumimoji="0" lang="ru-RU" sz="8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panose="020F0502020204030204" pitchFamily="34" charset="0"/>
            </a:endParaRPr>
          </a:p>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13-21 октября 2025 г.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 научная стажировка сотрудников КФУ в </a:t>
            </a:r>
            <a:r>
              <a:rPr kumimoji="0" lang="ru-RU" sz="600" b="1" i="0" u="none" strike="noStrike" kern="1200" cap="none" spc="0" normalizeH="0" baseline="0" noProof="0" dirty="0" err="1">
                <a:ln>
                  <a:noFill/>
                </a:ln>
                <a:solidFill>
                  <a:prstClr val="black"/>
                </a:solidFill>
                <a:effectLst/>
                <a:uLnTx/>
                <a:uFillTx/>
                <a:latin typeface="Aptos" panose="02110004020202020204"/>
                <a:ea typeface="+mn-ea"/>
                <a:cs typeface="+mn-cs"/>
              </a:rPr>
              <a:t>Ляонинском</a:t>
            </a:r>
            <a:r>
              <a:rPr kumimoji="0" lang="ru-RU" sz="600" b="1" i="0" u="none" strike="noStrike" kern="1200" cap="none" spc="0" normalizeH="0" baseline="0" noProof="0" dirty="0">
                <a:ln>
                  <a:noFill/>
                </a:ln>
                <a:solidFill>
                  <a:prstClr val="black"/>
                </a:solidFill>
                <a:effectLst/>
                <a:uLnTx/>
                <a:uFillTx/>
                <a:latin typeface="Aptos" panose="02110004020202020204"/>
                <a:ea typeface="+mn-ea"/>
                <a:cs typeface="+mn-cs"/>
              </a:rPr>
              <a:t> педагогическом университете</a:t>
            </a:r>
            <a:r>
              <a:rPr kumimoji="0" lang="ru-RU" sz="6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Рисунок 19">
            <a:extLst>
              <a:ext uri="{FF2B5EF4-FFF2-40B4-BE49-F238E27FC236}">
                <a16:creationId xmlns:a16="http://schemas.microsoft.com/office/drawing/2014/main" id="{79B6EADA-BBD9-493F-85BE-28863A248A1D}"/>
              </a:ext>
            </a:extLst>
          </p:cNvPr>
          <p:cNvPicPr>
            <a:picLocks noChangeAspect="1"/>
          </p:cNvPicPr>
          <p:nvPr/>
        </p:nvPicPr>
        <p:blipFill rotWithShape="1">
          <a:blip r:embed="rId6"/>
          <a:srcRect b="26542"/>
          <a:stretch/>
        </p:blipFill>
        <p:spPr>
          <a:xfrm>
            <a:off x="3520719" y="3015938"/>
            <a:ext cx="2429406" cy="1189273"/>
          </a:xfrm>
          <a:prstGeom prst="rect">
            <a:avLst/>
          </a:prstGeom>
        </p:spPr>
      </p:pic>
      <p:sp>
        <p:nvSpPr>
          <p:cNvPr id="11" name="Прямоугольник 10">
            <a:extLst>
              <a:ext uri="{FF2B5EF4-FFF2-40B4-BE49-F238E27FC236}">
                <a16:creationId xmlns:a16="http://schemas.microsoft.com/office/drawing/2014/main" id="{35F34FFA-A5CF-4903-A835-B387D68F6CB4}"/>
              </a:ext>
            </a:extLst>
          </p:cNvPr>
          <p:cNvSpPr/>
          <p:nvPr/>
        </p:nvSpPr>
        <p:spPr>
          <a:xfrm>
            <a:off x="6062226" y="4245609"/>
            <a:ext cx="2861440" cy="780663"/>
          </a:xfrm>
          <a:prstGeom prst="rect">
            <a:avLst/>
          </a:prstGeom>
        </p:spPr>
        <p:txBody>
          <a:bodyPr wrap="square">
            <a:spAutoFit/>
          </a:bodyPr>
          <a:lstStyle/>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en-US" altLang="zh-CN"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2025</a:t>
            </a:r>
            <a:r>
              <a:rPr kumimoji="0" lang="zh-CN" altLang="en-US"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年</a:t>
            </a:r>
            <a:r>
              <a:rPr kumimoji="0" lang="en-US" altLang="zh-CN"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10</a:t>
            </a:r>
            <a:r>
              <a:rPr kumimoji="0" lang="zh-CN" altLang="en-US"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月</a:t>
            </a:r>
            <a:r>
              <a:rPr kumimoji="0" lang="en-US" altLang="zh-CN"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24</a:t>
            </a:r>
            <a:r>
              <a:rPr kumimoji="0" lang="zh-CN" altLang="en-US"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日至</a:t>
            </a:r>
            <a:r>
              <a:rPr kumimoji="0" lang="en-US" altLang="zh-CN"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26</a:t>
            </a:r>
            <a:r>
              <a:rPr kumimoji="0" lang="zh-CN" altLang="en-US"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日</a:t>
            </a:r>
            <a:r>
              <a:rPr kumimoji="0" lang="en-US" altLang="zh-CN"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zh-CN" altLang="en-US"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我校教职工参加了在兰州西北师范大学举行的第三届亚欧教师教育论坛</a:t>
            </a:r>
            <a:endParaRPr kumimoji="0" lang="ru-RU" sz="7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just" defTabSz="914378" rtl="0" eaLnBrk="1" fontAlgn="auto" latinLnBrk="0" hangingPunct="1">
              <a:lnSpc>
                <a:spcPct val="115000"/>
              </a:lnSpc>
              <a:spcBef>
                <a:spcPts val="0"/>
              </a:spcBef>
              <a:spcAft>
                <a:spcPts val="1000"/>
              </a:spcAft>
              <a:buClrTx/>
              <a:buSzTx/>
              <a:buFontTx/>
              <a:buNone/>
              <a:tabLst/>
              <a:defRPr/>
            </a:pP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24-26 октября 2025 г.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сотрудники КФУ приняли участие в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III Азиатско-Европейском форуме по педагогическому образованию </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в </a:t>
            </a:r>
            <a:r>
              <a:rPr kumimoji="0" lang="ru-RU" sz="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Северо-Западном педагогическом университете Ланьчжоу</a:t>
            </a:r>
            <a:r>
              <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ru-RU" sz="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Picture 2" descr="https://media.kpfu.ru/sites/default/files/2025-10/IMG_20251027_WA0050_2.jpg">
            <a:extLst>
              <a:ext uri="{FF2B5EF4-FFF2-40B4-BE49-F238E27FC236}">
                <a16:creationId xmlns:a16="http://schemas.microsoft.com/office/drawing/2014/main" id="{B6C25E3D-05DE-435B-8ADF-39AA34B7E58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17" r="4438" b="21400"/>
          <a:stretch/>
        </p:blipFill>
        <p:spPr bwMode="auto">
          <a:xfrm>
            <a:off x="6218911" y="2897237"/>
            <a:ext cx="2548070" cy="133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a:extLst>
              <a:ext uri="{FF2B5EF4-FFF2-40B4-BE49-F238E27FC236}">
                <a16:creationId xmlns:a16="http://schemas.microsoft.com/office/drawing/2014/main" id="{B5F875C3-1535-4426-91BA-12708BE340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2" name="TextBox 21">
            <a:extLst>
              <a:ext uri="{FF2B5EF4-FFF2-40B4-BE49-F238E27FC236}">
                <a16:creationId xmlns:a16="http://schemas.microsoft.com/office/drawing/2014/main" id="{F35FACBD-886A-4190-B81F-A5D0711F5B61}"/>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喀山联邦大学与中国的合作</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sp>
        <p:nvSpPr>
          <p:cNvPr id="23" name="TextBox 22">
            <a:extLst>
              <a:ext uri="{FF2B5EF4-FFF2-40B4-BE49-F238E27FC236}">
                <a16:creationId xmlns:a16="http://schemas.microsoft.com/office/drawing/2014/main" id="{BDD6DC2B-DE5A-4B58-9004-DE3146DB3F7F}"/>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4" name="TextBox 23">
            <a:extLst>
              <a:ext uri="{FF2B5EF4-FFF2-40B4-BE49-F238E27FC236}">
                <a16:creationId xmlns:a16="http://schemas.microsoft.com/office/drawing/2014/main" id="{D504DC8C-11EF-4C70-BE5B-D77DD6F87D3F}"/>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118872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Прямая соединительная линия 31"/>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Picture 2" descr="C:\Users\MSShafigullin\Desktop\2020\Презентация КФУ\kfu_logo_circle_r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 y="92868"/>
            <a:ext cx="497516" cy="485776"/>
          </a:xfrm>
          <a:prstGeom prst="rect">
            <a:avLst/>
          </a:prstGeom>
          <a:noFill/>
        </p:spPr>
      </p:pic>
      <p:pic>
        <p:nvPicPr>
          <p:cNvPr id="3" name="Picture 4" descr="https://eng.kpfu.ru/wp-content/uploads/2024/10/zhang-ming-tream-1024x682.jpg">
            <a:extLst>
              <a:ext uri="{FF2B5EF4-FFF2-40B4-BE49-F238E27FC236}">
                <a16:creationId xmlns:a16="http://schemas.microsoft.com/office/drawing/2014/main" id="{04D72197-27DA-4511-99ED-2BAD3B8156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6958"/>
          <a:stretch/>
        </p:blipFill>
        <p:spPr bwMode="auto">
          <a:xfrm>
            <a:off x="983126" y="3237671"/>
            <a:ext cx="2484098" cy="12083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45312416-24D8-49FF-819A-085F2FCD91CE}"/>
              </a:ext>
            </a:extLst>
          </p:cNvPr>
          <p:cNvSpPr/>
          <p:nvPr/>
        </p:nvSpPr>
        <p:spPr>
          <a:xfrm>
            <a:off x="998931" y="4489621"/>
            <a:ext cx="2461801" cy="338554"/>
          </a:xfrm>
          <a:prstGeom prst="rect">
            <a:avLst/>
          </a:prstGeom>
        </p:spPr>
        <p:txBody>
          <a:bodyPr wrap="square">
            <a:spAutoFit/>
          </a:bodyPr>
          <a:lstStyle/>
          <a:p>
            <a:pPr algn="just"/>
            <a:r>
              <a:rPr lang="ru-RU" sz="800" dirty="0">
                <a:latin typeface="Microsoft YaHei" panose="020B0503020204020204" pitchFamily="34" charset="-122"/>
                <a:ea typeface="Microsoft YaHei" panose="020B0503020204020204" pitchFamily="34" charset="-122"/>
              </a:rPr>
              <a:t>2024</a:t>
            </a:r>
            <a:r>
              <a:rPr lang="zh-CN" altLang="en-US" sz="800" dirty="0">
                <a:latin typeface="Microsoft YaHei" panose="020B0503020204020204" pitchFamily="34" charset="-122"/>
                <a:ea typeface="Microsoft YaHei" panose="020B0503020204020204" pitchFamily="34" charset="-122"/>
              </a:rPr>
              <a:t>年</a:t>
            </a:r>
            <a:r>
              <a:rPr lang="en-US" altLang="zh-CN" sz="800" dirty="0">
                <a:latin typeface="Microsoft YaHei" panose="020B0503020204020204" pitchFamily="34" charset="-122"/>
                <a:ea typeface="Microsoft YaHei" panose="020B0503020204020204" pitchFamily="34" charset="-122"/>
              </a:rPr>
              <a:t>10</a:t>
            </a:r>
            <a:r>
              <a:rPr lang="zh-CN" altLang="en-US" sz="800" dirty="0">
                <a:latin typeface="Microsoft YaHei" panose="020B0503020204020204" pitchFamily="34" charset="-122"/>
                <a:ea typeface="Microsoft YaHei" panose="020B0503020204020204" pitchFamily="34" charset="-122"/>
              </a:rPr>
              <a:t>月</a:t>
            </a:r>
            <a:r>
              <a:rPr lang="en-US" altLang="zh-CN" sz="800" dirty="0">
                <a:latin typeface="Microsoft YaHei" panose="020B0503020204020204" pitchFamily="34" charset="-122"/>
                <a:ea typeface="Microsoft YaHei" panose="020B0503020204020204" pitchFamily="34" charset="-122"/>
              </a:rPr>
              <a:t>2</a:t>
            </a:r>
            <a:r>
              <a:rPr lang="ru-RU" altLang="zh-CN" sz="800" dirty="0">
                <a:latin typeface="Microsoft YaHei" panose="020B0503020204020204" pitchFamily="34" charset="-122"/>
                <a:ea typeface="Microsoft YaHei" panose="020B0503020204020204" pitchFamily="34" charset="-122"/>
              </a:rPr>
              <a:t>3</a:t>
            </a:r>
            <a:r>
              <a:rPr lang="zh-CN" altLang="en-US" sz="800" dirty="0">
                <a:latin typeface="Microsoft YaHei" panose="020B0503020204020204" pitchFamily="34" charset="-122"/>
                <a:ea typeface="Microsoft YaHei" panose="020B0503020204020204" pitchFamily="34" charset="-122"/>
              </a:rPr>
              <a:t>日</a:t>
            </a:r>
            <a:r>
              <a:rPr lang="ru-RU" sz="800" dirty="0">
                <a:latin typeface="Microsoft YaHei" panose="020B0503020204020204" pitchFamily="34" charset="-122"/>
                <a:ea typeface="Microsoft YaHei" panose="020B0503020204020204" pitchFamily="34" charset="-122"/>
              </a:rPr>
              <a:t>- </a:t>
            </a:r>
            <a:r>
              <a:rPr lang="zh-CN" altLang="en-US" sz="800" b="1" dirty="0">
                <a:latin typeface="Microsoft YaHei" panose="020B0503020204020204" pitchFamily="34" charset="-122"/>
                <a:ea typeface="Microsoft YaHei" panose="020B0503020204020204" pitchFamily="34" charset="-122"/>
              </a:rPr>
              <a:t>张明</a:t>
            </a:r>
            <a:r>
              <a:rPr lang="en-US" sz="800" dirty="0">
                <a:latin typeface="Microsoft YaHei" panose="020B0503020204020204" pitchFamily="34" charset="-122"/>
                <a:ea typeface="Microsoft YaHei" panose="020B0503020204020204" pitchFamily="34" charset="-122"/>
              </a:rPr>
              <a:t>, </a:t>
            </a:r>
            <a:r>
              <a:rPr lang="zh-CN" altLang="en-US" sz="800" dirty="0">
                <a:latin typeface="Microsoft YaHei" panose="020B0503020204020204" pitchFamily="34" charset="-122"/>
                <a:ea typeface="Microsoft YaHei" panose="020B0503020204020204" pitchFamily="34" charset="-122"/>
              </a:rPr>
              <a:t>当日</a:t>
            </a:r>
            <a:r>
              <a:rPr lang="zh-CN" altLang="en-US" sz="800" b="1" dirty="0">
                <a:latin typeface="Microsoft YaHei" panose="020B0503020204020204" pitchFamily="34" charset="-122"/>
                <a:ea typeface="Microsoft YaHei" panose="020B0503020204020204" pitchFamily="34" charset="-122"/>
              </a:rPr>
              <a:t>上海合作组织秘书长，</a:t>
            </a:r>
            <a:r>
              <a:rPr lang="zh-CN" altLang="en-US" sz="800" dirty="0">
                <a:latin typeface="Microsoft YaHei" panose="020B0503020204020204" pitchFamily="34" charset="-122"/>
                <a:ea typeface="Microsoft YaHei" panose="020B0503020204020204" pitchFamily="34" charset="-122"/>
              </a:rPr>
              <a:t>拜访我校</a:t>
            </a:r>
            <a:r>
              <a:rPr lang="en-US" altLang="zh-CN" sz="800" dirty="0">
                <a:latin typeface="Microsoft YaHei" panose="020B0503020204020204" pitchFamily="34" charset="-122"/>
                <a:ea typeface="Microsoft YaHei" panose="020B0503020204020204" pitchFamily="34" charset="-122"/>
              </a:rPr>
              <a:t>.</a:t>
            </a:r>
            <a:endParaRPr lang="ru-RU" sz="800" dirty="0">
              <a:latin typeface="Microsoft YaHei" panose="020B0503020204020204" pitchFamily="34" charset="-122"/>
              <a:ea typeface="Microsoft YaHei" panose="020B0503020204020204" pitchFamily="34" charset="-122"/>
            </a:endParaRPr>
          </a:p>
        </p:txBody>
      </p:sp>
      <p:sp>
        <p:nvSpPr>
          <p:cNvPr id="6" name="Прямоугольник 5">
            <a:extLst>
              <a:ext uri="{FF2B5EF4-FFF2-40B4-BE49-F238E27FC236}">
                <a16:creationId xmlns:a16="http://schemas.microsoft.com/office/drawing/2014/main" id="{F4591FBC-F2E1-41E0-A89A-163B45751142}"/>
              </a:ext>
            </a:extLst>
          </p:cNvPr>
          <p:cNvSpPr/>
          <p:nvPr/>
        </p:nvSpPr>
        <p:spPr>
          <a:xfrm>
            <a:off x="956715" y="2188373"/>
            <a:ext cx="2476441" cy="461665"/>
          </a:xfrm>
          <a:prstGeom prst="rect">
            <a:avLst/>
          </a:prstGeom>
        </p:spPr>
        <p:txBody>
          <a:bodyPr wrap="square">
            <a:spAutoFit/>
          </a:bodyPr>
          <a:lstStyle/>
          <a:p>
            <a:pPr algn="just"/>
            <a:r>
              <a:rPr lang="en-US" sz="800" dirty="0">
                <a:latin typeface="Microsoft YaHei" panose="020B0503020204020204" pitchFamily="34" charset="-122"/>
                <a:ea typeface="Microsoft YaHei" panose="020B0503020204020204" pitchFamily="34" charset="-122"/>
              </a:rPr>
              <a:t>2024</a:t>
            </a:r>
            <a:r>
              <a:rPr lang="zh-CN" altLang="en-US" sz="800" dirty="0">
                <a:latin typeface="Microsoft YaHei" panose="020B0503020204020204" pitchFamily="34" charset="-122"/>
                <a:ea typeface="Microsoft YaHei" panose="020B0503020204020204" pitchFamily="34" charset="-122"/>
              </a:rPr>
              <a:t>年</a:t>
            </a:r>
            <a:r>
              <a:rPr lang="en-US" altLang="zh-CN" sz="800" dirty="0">
                <a:latin typeface="Microsoft YaHei" panose="020B0503020204020204" pitchFamily="34" charset="-122"/>
                <a:ea typeface="Microsoft YaHei" panose="020B0503020204020204" pitchFamily="34" charset="-122"/>
              </a:rPr>
              <a:t>10</a:t>
            </a:r>
            <a:r>
              <a:rPr lang="zh-CN" altLang="en-US" sz="800" dirty="0">
                <a:latin typeface="Microsoft YaHei" panose="020B0503020204020204" pitchFamily="34" charset="-122"/>
                <a:ea typeface="Microsoft YaHei" panose="020B0503020204020204" pitchFamily="34" charset="-122"/>
              </a:rPr>
              <a:t>月</a:t>
            </a:r>
            <a:r>
              <a:rPr lang="en-US" altLang="zh-CN" sz="800" dirty="0">
                <a:latin typeface="Microsoft YaHei" panose="020B0503020204020204" pitchFamily="34" charset="-122"/>
                <a:ea typeface="Microsoft YaHei" panose="020B0503020204020204" pitchFamily="34" charset="-122"/>
              </a:rPr>
              <a:t>22</a:t>
            </a:r>
            <a:r>
              <a:rPr lang="zh-CN" altLang="en-US" sz="800" dirty="0">
                <a:latin typeface="Microsoft YaHei" panose="020B0503020204020204" pitchFamily="34" charset="-122"/>
                <a:ea typeface="Microsoft YaHei" panose="020B0503020204020204" pitchFamily="34" charset="-122"/>
              </a:rPr>
              <a:t>日</a:t>
            </a:r>
            <a:r>
              <a:rPr lang="en-US" sz="800" dirty="0">
                <a:latin typeface="Microsoft YaHei" panose="020B0503020204020204" pitchFamily="34" charset="-122"/>
                <a:ea typeface="Microsoft YaHei" panose="020B0503020204020204" pitchFamily="34" charset="-122"/>
              </a:rPr>
              <a:t> – </a:t>
            </a:r>
            <a:r>
              <a:rPr lang="zh-CN" altLang="en-US" sz="800" dirty="0">
                <a:latin typeface="Microsoft YaHei" panose="020B0503020204020204" pitchFamily="34" charset="-122"/>
                <a:ea typeface="Microsoft YaHei" panose="020B0503020204020204" pitchFamily="34" charset="-122"/>
              </a:rPr>
              <a:t>大学举行 </a:t>
            </a:r>
            <a:r>
              <a:rPr lang="en-US" altLang="zh-CN" sz="800" b="1" dirty="0">
                <a:latin typeface="Microsoft YaHei" panose="020B0503020204020204" pitchFamily="34" charset="-122"/>
                <a:ea typeface="Microsoft YaHei" panose="020B0503020204020204" pitchFamily="34" charset="-122"/>
              </a:rPr>
              <a:t>“</a:t>
            </a:r>
            <a:r>
              <a:rPr lang="zh-CN" altLang="en-US" sz="800" b="1" dirty="0">
                <a:latin typeface="Microsoft YaHei" panose="020B0503020204020204" pitchFamily="34" charset="-122"/>
                <a:ea typeface="Microsoft YaHei" panose="020B0503020204020204" pitchFamily="34" charset="-122"/>
              </a:rPr>
              <a:t>平”语近人</a:t>
            </a:r>
            <a:r>
              <a:rPr lang="en-US" altLang="zh-CN" sz="800" b="1" dirty="0">
                <a:latin typeface="Microsoft YaHei" panose="020B0503020204020204" pitchFamily="34" charset="-122"/>
                <a:ea typeface="Microsoft YaHei" panose="020B0503020204020204" pitchFamily="34" charset="-122"/>
              </a:rPr>
              <a:t>—-</a:t>
            </a:r>
            <a:r>
              <a:rPr lang="zh-CN" altLang="en-US" sz="800" b="1" dirty="0">
                <a:latin typeface="Microsoft YaHei" panose="020B0503020204020204" pitchFamily="34" charset="-122"/>
                <a:ea typeface="Microsoft YaHei" panose="020B0503020204020204" pitchFamily="34" charset="-122"/>
              </a:rPr>
              <a:t>习近平喜欢的典故”</a:t>
            </a:r>
            <a:r>
              <a:rPr lang="zh-CN" altLang="en-US" sz="800" dirty="0">
                <a:latin typeface="Microsoft YaHei" panose="020B0503020204020204" pitchFamily="34" charset="-122"/>
                <a:ea typeface="Microsoft YaHei" panose="020B0503020204020204" pitchFamily="34" charset="-122"/>
              </a:rPr>
              <a:t> 俄语版。这个活动是</a:t>
            </a:r>
            <a:r>
              <a:rPr lang="zh-CN" altLang="en-US" sz="800" b="1" dirty="0">
                <a:latin typeface="Microsoft YaHei" panose="020B0503020204020204" pitchFamily="34" charset="-122"/>
                <a:ea typeface="Microsoft YaHei" panose="020B0503020204020204" pitchFamily="34" charset="-122"/>
              </a:rPr>
              <a:t>金砖国际元首峰会</a:t>
            </a:r>
            <a:r>
              <a:rPr lang="zh-CN" altLang="en-US" sz="800" dirty="0">
                <a:latin typeface="Microsoft YaHei" panose="020B0503020204020204" pitchFamily="34" charset="-122"/>
                <a:ea typeface="Microsoft YaHei" panose="020B0503020204020204" pitchFamily="34" charset="-122"/>
              </a:rPr>
              <a:t>的一部分</a:t>
            </a:r>
            <a:r>
              <a:rPr lang="en-US" altLang="zh-CN" sz="800" dirty="0">
                <a:latin typeface="Microsoft YaHei" panose="020B0503020204020204" pitchFamily="34" charset="-122"/>
                <a:ea typeface="Microsoft YaHei" panose="020B0503020204020204" pitchFamily="34" charset="-122"/>
              </a:rPr>
              <a:t>.</a:t>
            </a:r>
            <a:endParaRPr lang="en-US" sz="800" dirty="0">
              <a:latin typeface="Microsoft YaHei" panose="020B0503020204020204" pitchFamily="34" charset="-122"/>
              <a:ea typeface="Microsoft YaHei" panose="020B0503020204020204" pitchFamily="34" charset="-122"/>
            </a:endParaRPr>
          </a:p>
        </p:txBody>
      </p:sp>
      <p:sp>
        <p:nvSpPr>
          <p:cNvPr id="8" name="Прямоугольник 7">
            <a:extLst>
              <a:ext uri="{FF2B5EF4-FFF2-40B4-BE49-F238E27FC236}">
                <a16:creationId xmlns:a16="http://schemas.microsoft.com/office/drawing/2014/main" id="{7F8DEC12-AA03-4988-8984-9C25FCB3036D}"/>
              </a:ext>
            </a:extLst>
          </p:cNvPr>
          <p:cNvSpPr/>
          <p:nvPr/>
        </p:nvSpPr>
        <p:spPr>
          <a:xfrm>
            <a:off x="3493192" y="2245081"/>
            <a:ext cx="2561909" cy="461665"/>
          </a:xfrm>
          <a:prstGeom prst="rect">
            <a:avLst/>
          </a:prstGeom>
        </p:spPr>
        <p:txBody>
          <a:bodyPr wrap="square">
            <a:spAutoFit/>
          </a:bodyPr>
          <a:lstStyle/>
          <a:p>
            <a:pPr algn="just"/>
            <a:r>
              <a:rPr lang="ru-RU" sz="800" dirty="0">
                <a:latin typeface="Microsoft YaHei" panose="020B0503020204020204" pitchFamily="34" charset="-122"/>
                <a:ea typeface="Microsoft YaHei" panose="020B0503020204020204" pitchFamily="34" charset="-122"/>
              </a:rPr>
              <a:t>2024</a:t>
            </a:r>
            <a:r>
              <a:rPr lang="zh-CN" altLang="en-US" sz="800" dirty="0">
                <a:latin typeface="Microsoft YaHei" panose="020B0503020204020204" pitchFamily="34" charset="-122"/>
                <a:ea typeface="Microsoft YaHei" panose="020B0503020204020204" pitchFamily="34" charset="-122"/>
              </a:rPr>
              <a:t>年</a:t>
            </a:r>
            <a:r>
              <a:rPr lang="en-US" altLang="zh-CN" sz="800" dirty="0">
                <a:latin typeface="Microsoft YaHei" panose="020B0503020204020204" pitchFamily="34" charset="-122"/>
                <a:ea typeface="Microsoft YaHei" panose="020B0503020204020204" pitchFamily="34" charset="-122"/>
              </a:rPr>
              <a:t>10</a:t>
            </a:r>
            <a:r>
              <a:rPr lang="zh-CN" altLang="en-US" sz="800" dirty="0">
                <a:latin typeface="Microsoft YaHei" panose="020B0503020204020204" pitchFamily="34" charset="-122"/>
                <a:ea typeface="Microsoft YaHei" panose="020B0503020204020204" pitchFamily="34" charset="-122"/>
              </a:rPr>
              <a:t>月</a:t>
            </a:r>
            <a:r>
              <a:rPr lang="en-US" altLang="zh-CN" sz="800" dirty="0">
                <a:latin typeface="Microsoft YaHei" panose="020B0503020204020204" pitchFamily="34" charset="-122"/>
                <a:ea typeface="Microsoft YaHei" panose="020B0503020204020204" pitchFamily="34" charset="-122"/>
              </a:rPr>
              <a:t>2</a:t>
            </a:r>
            <a:r>
              <a:rPr lang="zh-CN" altLang="en-US" sz="800" dirty="0">
                <a:latin typeface="Microsoft YaHei" panose="020B0503020204020204" pitchFamily="34" charset="-122"/>
                <a:ea typeface="Microsoft YaHei" panose="020B0503020204020204" pitchFamily="34" charset="-122"/>
              </a:rPr>
              <a:t>日 </a:t>
            </a:r>
            <a:r>
              <a:rPr lang="ru-RU" sz="800" dirty="0">
                <a:latin typeface="Microsoft YaHei" panose="020B0503020204020204" pitchFamily="34" charset="-122"/>
                <a:ea typeface="Microsoft YaHei" panose="020B0503020204020204" pitchFamily="34" charset="-122"/>
              </a:rPr>
              <a:t>– </a:t>
            </a:r>
            <a:r>
              <a:rPr lang="zh-CN" altLang="en-US" sz="800" dirty="0">
                <a:latin typeface="Microsoft YaHei" panose="020B0503020204020204" pitchFamily="34" charset="-122"/>
                <a:ea typeface="Microsoft YaHei" panose="020B0503020204020204" pitchFamily="34" charset="-122"/>
              </a:rPr>
              <a:t>喀山大学举行</a:t>
            </a:r>
            <a:r>
              <a:rPr lang="zh-CN" altLang="en-US" sz="800" b="1" dirty="0">
                <a:latin typeface="Microsoft YaHei" panose="020B0503020204020204" pitchFamily="34" charset="-122"/>
                <a:ea typeface="Microsoft YaHei" panose="020B0503020204020204" pitchFamily="34" charset="-122"/>
              </a:rPr>
              <a:t>金砖媒体对话</a:t>
            </a:r>
            <a:r>
              <a:rPr lang="zh-CN" altLang="en-US" sz="800" dirty="0">
                <a:latin typeface="Microsoft YaHei" panose="020B0503020204020204" pitchFamily="34" charset="-122"/>
                <a:ea typeface="Microsoft YaHei" panose="020B0503020204020204" pitchFamily="34" charset="-122"/>
              </a:rPr>
              <a:t>会议。组织者包括</a:t>
            </a:r>
            <a:r>
              <a:rPr lang="zh-CN" altLang="en-US" sz="800" b="1" dirty="0">
                <a:latin typeface="Microsoft YaHei" panose="020B0503020204020204" pitchFamily="34" charset="-122"/>
                <a:ea typeface="Microsoft YaHei" panose="020B0503020204020204" pitchFamily="34" charset="-122"/>
              </a:rPr>
              <a:t>中央广播电视总台</a:t>
            </a:r>
            <a:r>
              <a:rPr lang="zh-CN" altLang="en-US" sz="800" dirty="0">
                <a:latin typeface="Microsoft YaHei" panose="020B0503020204020204" pitchFamily="34" charset="-122"/>
                <a:ea typeface="Microsoft YaHei" panose="020B0503020204020204" pitchFamily="34" charset="-122"/>
              </a:rPr>
              <a:t>和</a:t>
            </a:r>
            <a:r>
              <a:rPr lang="zh-CN" altLang="en-US" sz="800" b="1" dirty="0">
                <a:latin typeface="Microsoft YaHei" panose="020B0503020204020204" pitchFamily="34" charset="-122"/>
                <a:ea typeface="Microsoft YaHei" panose="020B0503020204020204" pitchFamily="34" charset="-122"/>
              </a:rPr>
              <a:t>全俄罗斯电视与无线电广播集团</a:t>
            </a:r>
            <a:r>
              <a:rPr lang="zh-CN" altLang="en-US" sz="800" dirty="0">
                <a:latin typeface="Microsoft YaHei" panose="020B0503020204020204" pitchFamily="34" charset="-122"/>
                <a:ea typeface="Microsoft YaHei" panose="020B0503020204020204" pitchFamily="34" charset="-122"/>
              </a:rPr>
              <a:t>。这个活动是</a:t>
            </a:r>
            <a:r>
              <a:rPr lang="zh-CN" altLang="en-US" sz="800" b="1" dirty="0">
                <a:latin typeface="Microsoft YaHei" panose="020B0503020204020204" pitchFamily="34" charset="-122"/>
                <a:ea typeface="Microsoft YaHei" panose="020B0503020204020204" pitchFamily="34" charset="-122"/>
              </a:rPr>
              <a:t>金砖国际元首峰会</a:t>
            </a:r>
            <a:r>
              <a:rPr lang="zh-CN" altLang="en-US" sz="800" dirty="0">
                <a:latin typeface="Microsoft YaHei" panose="020B0503020204020204" pitchFamily="34" charset="-122"/>
                <a:ea typeface="Microsoft YaHei" panose="020B0503020204020204" pitchFamily="34" charset="-122"/>
              </a:rPr>
              <a:t>的一部分</a:t>
            </a:r>
            <a:r>
              <a:rPr lang="en-US" altLang="zh-CN" sz="800" dirty="0">
                <a:latin typeface="Microsoft YaHei" panose="020B0503020204020204" pitchFamily="34" charset="-122"/>
                <a:ea typeface="Microsoft YaHei" panose="020B0503020204020204" pitchFamily="34" charset="-122"/>
              </a:rPr>
              <a:t>.</a:t>
            </a:r>
            <a:endParaRPr lang="ru-RU" sz="800" dirty="0">
              <a:latin typeface="Microsoft YaHei" panose="020B0503020204020204" pitchFamily="34" charset="-122"/>
              <a:ea typeface="Microsoft YaHei" panose="020B0503020204020204" pitchFamily="34" charset="-122"/>
            </a:endParaRPr>
          </a:p>
        </p:txBody>
      </p:sp>
      <p:pic>
        <p:nvPicPr>
          <p:cNvPr id="11" name="Picture 10" descr="https://eng.kpfu.ru/wp-content/uploads/2024/10/brics-media-dialogue-03-1024x682.jpg">
            <a:extLst>
              <a:ext uri="{FF2B5EF4-FFF2-40B4-BE49-F238E27FC236}">
                <a16:creationId xmlns:a16="http://schemas.microsoft.com/office/drawing/2014/main" id="{E306245F-83B4-4840-9443-FE19CC1054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383" y="655759"/>
            <a:ext cx="2360718" cy="15721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9CA9AC4-9E0F-4714-B738-31D3460EE83C}"/>
              </a:ext>
            </a:extLst>
          </p:cNvPr>
          <p:cNvSpPr txBox="1"/>
          <p:nvPr/>
        </p:nvSpPr>
        <p:spPr>
          <a:xfrm>
            <a:off x="6175173" y="2332372"/>
            <a:ext cx="2829650" cy="276999"/>
          </a:xfrm>
          <a:prstGeom prst="rect">
            <a:avLst/>
          </a:prstGeom>
          <a:noFill/>
          <a:ln w="9525">
            <a:solidFill>
              <a:schemeClr val="bg1"/>
            </a:solidFill>
          </a:ln>
        </p:spPr>
        <p:txBody>
          <a:bodyPr wrap="square">
            <a:spAutoFit/>
          </a:bodyPr>
          <a:lstStyle/>
          <a:p>
            <a:pPr algn="just"/>
            <a:r>
              <a:rPr lang="ru-RU" sz="600" dirty="0">
                <a:latin typeface="PT Sans" panose="020B0503020203020204" pitchFamily="34" charset="-52"/>
                <a:cs typeface="Arial" panose="020B0604020202020204" pitchFamily="34" charset="0"/>
              </a:rPr>
              <a:t>13 - 15 ноября 2024 г. – участие КФУ во </a:t>
            </a:r>
            <a:r>
              <a:rPr lang="en-US" sz="600" dirty="0">
                <a:latin typeface="PT Sans" panose="020B0503020203020204" pitchFamily="34" charset="-52"/>
                <a:cs typeface="Arial" panose="020B0604020202020204" pitchFamily="34" charset="0"/>
              </a:rPr>
              <a:t>II </a:t>
            </a:r>
            <a:r>
              <a:rPr lang="ru-RU" sz="600" dirty="0">
                <a:latin typeface="PT Sans" panose="020B0503020203020204" pitchFamily="34" charset="-52"/>
                <a:cs typeface="Arial" panose="020B0604020202020204" pitchFamily="34" charset="0"/>
              </a:rPr>
              <a:t>Международном форуме </a:t>
            </a:r>
            <a:r>
              <a:rPr lang="ru-RU" sz="600" b="1" dirty="0">
                <a:latin typeface="PT Sans" panose="020B0503020203020204" pitchFamily="34" charset="-52"/>
                <a:cs typeface="Arial" panose="020B0604020202020204" pitchFamily="34" charset="0"/>
              </a:rPr>
              <a:t>«РОСТКИ: Россия и Китай – взаимовыгодное сотрудничество».</a:t>
            </a:r>
          </a:p>
        </p:txBody>
      </p:sp>
      <p:pic>
        <p:nvPicPr>
          <p:cNvPr id="22" name="Рисунок 21">
            <a:extLst>
              <a:ext uri="{FF2B5EF4-FFF2-40B4-BE49-F238E27FC236}">
                <a16:creationId xmlns:a16="http://schemas.microsoft.com/office/drawing/2014/main" id="{6033EE7B-6540-4F86-89D2-9DB0D437EF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132" b="32810"/>
          <a:stretch/>
        </p:blipFill>
        <p:spPr>
          <a:xfrm>
            <a:off x="6230809" y="647770"/>
            <a:ext cx="2885063" cy="1348702"/>
          </a:xfrm>
          <a:prstGeom prst="rect">
            <a:avLst/>
          </a:prstGeom>
        </p:spPr>
      </p:pic>
      <p:sp>
        <p:nvSpPr>
          <p:cNvPr id="23" name="TextBox 22">
            <a:extLst>
              <a:ext uri="{FF2B5EF4-FFF2-40B4-BE49-F238E27FC236}">
                <a16:creationId xmlns:a16="http://schemas.microsoft.com/office/drawing/2014/main" id="{F8E1CA6F-7F56-44B6-8822-F22FB97704E7}"/>
              </a:ext>
            </a:extLst>
          </p:cNvPr>
          <p:cNvSpPr txBox="1"/>
          <p:nvPr/>
        </p:nvSpPr>
        <p:spPr>
          <a:xfrm>
            <a:off x="967347" y="2608064"/>
            <a:ext cx="2454862" cy="461665"/>
          </a:xfrm>
          <a:prstGeom prst="rect">
            <a:avLst/>
          </a:prstGeom>
          <a:noFill/>
          <a:ln w="9525">
            <a:solidFill>
              <a:schemeClr val="bg1"/>
            </a:solidFill>
          </a:ln>
        </p:spPr>
        <p:txBody>
          <a:bodyPr wrap="square">
            <a:spAutoFit/>
          </a:bodyPr>
          <a:lstStyle/>
          <a:p>
            <a:pPr algn="just"/>
            <a:r>
              <a:rPr lang="ru-RU" sz="600" dirty="0">
                <a:latin typeface="PT Sans" panose="020B0503020203020204" pitchFamily="34" charset="-52"/>
                <a:cs typeface="Arial" panose="020B0604020202020204" pitchFamily="34" charset="0"/>
              </a:rPr>
              <a:t>22 октября 2024 г. - </a:t>
            </a:r>
            <a:r>
              <a:rPr lang="en-US" sz="600" dirty="0">
                <a:latin typeface="PT Sans" panose="020B0503020203020204" pitchFamily="34" charset="-52"/>
                <a:cs typeface="Arial" panose="020B0604020202020204" pitchFamily="34" charset="0"/>
              </a:rPr>
              <a:t>III </a:t>
            </a:r>
            <a:r>
              <a:rPr lang="ru-RU" sz="600" dirty="0">
                <a:latin typeface="PT Sans" panose="020B0503020203020204" pitchFamily="34" charset="-52"/>
                <a:cs typeface="Arial" panose="020B0604020202020204" pitchFamily="34" charset="0"/>
              </a:rPr>
              <a:t>сезон проекта «</a:t>
            </a:r>
            <a:r>
              <a:rPr lang="ru-RU" sz="600" b="1" dirty="0">
                <a:latin typeface="PT Sans" panose="020B0503020203020204" pitchFamily="34" charset="-52"/>
                <a:cs typeface="Arial" panose="020B0604020202020204" pitchFamily="34" charset="0"/>
              </a:rPr>
              <a:t>Любимые крылатые выражения Си Цзиньпина</a:t>
            </a:r>
            <a:r>
              <a:rPr lang="ru-RU" sz="600" dirty="0">
                <a:latin typeface="PT Sans" panose="020B0503020203020204" pitchFamily="34" charset="-52"/>
                <a:cs typeface="Arial" panose="020B0604020202020204" pitchFamily="34" charset="0"/>
              </a:rPr>
              <a:t>» в рамках </a:t>
            </a:r>
            <a:r>
              <a:rPr lang="en-US" sz="600" b="1" dirty="0">
                <a:latin typeface="PT Sans" panose="020B0503020203020204" pitchFamily="34" charset="-52"/>
                <a:cs typeface="Arial" panose="020B0604020202020204" pitchFamily="34" charset="0"/>
              </a:rPr>
              <a:t>XVI </a:t>
            </a:r>
            <a:r>
              <a:rPr lang="ru-RU" sz="600" b="1" dirty="0">
                <a:latin typeface="PT Sans" panose="020B0503020203020204" pitchFamily="34" charset="-52"/>
                <a:cs typeface="Arial" panose="020B0604020202020204" pitchFamily="34" charset="0"/>
              </a:rPr>
              <a:t>саммита БРИКС</a:t>
            </a:r>
            <a:r>
              <a:rPr lang="ru-RU" sz="600" dirty="0">
                <a:latin typeface="PT Sans" panose="020B0503020203020204" pitchFamily="34" charset="-52"/>
                <a:cs typeface="Arial" panose="020B0604020202020204" pitchFamily="34" charset="0"/>
              </a:rPr>
              <a:t> и 75-й годовщины установления дипломатических отношений между РФ и КНР проходил на базе КФУ.</a:t>
            </a:r>
          </a:p>
        </p:txBody>
      </p:sp>
      <p:pic>
        <p:nvPicPr>
          <p:cNvPr id="26" name="Picture 2" descr="https://media.kpfu.ru/sites/default/files/2024-10/WhatsApp%20Image%202024-10-22%20at%2021.01.52%20%281%29.jpeg">
            <a:extLst>
              <a:ext uri="{FF2B5EF4-FFF2-40B4-BE49-F238E27FC236}">
                <a16:creationId xmlns:a16="http://schemas.microsoft.com/office/drawing/2014/main" id="{50B3F986-ED79-40C4-9366-7DB858481F9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291"/>
          <a:stretch/>
        </p:blipFill>
        <p:spPr bwMode="auto">
          <a:xfrm>
            <a:off x="1009275" y="655759"/>
            <a:ext cx="2526039" cy="154344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378227C-C28F-4401-9628-3ED4F643F382}"/>
              </a:ext>
            </a:extLst>
          </p:cNvPr>
          <p:cNvSpPr txBox="1"/>
          <p:nvPr/>
        </p:nvSpPr>
        <p:spPr>
          <a:xfrm>
            <a:off x="3561221" y="2720786"/>
            <a:ext cx="2454862" cy="276999"/>
          </a:xfrm>
          <a:prstGeom prst="rect">
            <a:avLst/>
          </a:prstGeom>
          <a:noFill/>
          <a:ln w="9525">
            <a:solidFill>
              <a:schemeClr val="bg1"/>
            </a:solidFill>
          </a:ln>
        </p:spPr>
        <p:txBody>
          <a:bodyPr wrap="square">
            <a:spAutoFit/>
          </a:bodyPr>
          <a:lstStyle/>
          <a:p>
            <a:pPr algn="just"/>
            <a:r>
              <a:rPr lang="ru-RU" sz="600" dirty="0">
                <a:latin typeface="PT Sans" panose="020B0503020203020204" pitchFamily="34" charset="-52"/>
                <a:cs typeface="Arial" panose="020B0604020202020204" pitchFamily="34" charset="0"/>
              </a:rPr>
              <a:t>23 октября 2024 г. - Круглый стол «</a:t>
            </a:r>
            <a:r>
              <a:rPr lang="ru-RU" sz="600" b="1" dirty="0">
                <a:latin typeface="PT Sans" panose="020B0503020203020204" pitchFamily="34" charset="-52"/>
                <a:cs typeface="Arial" panose="020B0604020202020204" pitchFamily="34" charset="0"/>
              </a:rPr>
              <a:t>Диалог СМИ стран БРИКС</a:t>
            </a:r>
            <a:r>
              <a:rPr lang="ru-RU" sz="600" dirty="0">
                <a:latin typeface="PT Sans" panose="020B0503020203020204" pitchFamily="34" charset="-52"/>
                <a:cs typeface="Arial" panose="020B0604020202020204" pitchFamily="34" charset="0"/>
              </a:rPr>
              <a:t>»</a:t>
            </a:r>
            <a:r>
              <a:rPr lang="en-US" sz="600" dirty="0">
                <a:latin typeface="PT Sans" panose="020B0503020203020204" pitchFamily="34" charset="-52"/>
                <a:cs typeface="Arial" panose="020B0604020202020204" pitchFamily="34" charset="0"/>
              </a:rPr>
              <a:t> </a:t>
            </a:r>
            <a:r>
              <a:rPr lang="ru-RU" sz="600" dirty="0">
                <a:latin typeface="PT Sans" panose="020B0503020203020204" pitchFamily="34" charset="-52"/>
                <a:cs typeface="Arial" panose="020B0604020202020204" pitchFamily="34" charset="0"/>
              </a:rPr>
              <a:t>по случаю </a:t>
            </a:r>
            <a:r>
              <a:rPr lang="en-US" sz="600" b="1" dirty="0">
                <a:latin typeface="PT Sans" panose="020B0503020203020204" pitchFamily="34" charset="-52"/>
                <a:cs typeface="Arial" panose="020B0604020202020204" pitchFamily="34" charset="0"/>
              </a:rPr>
              <a:t>XVI </a:t>
            </a:r>
            <a:r>
              <a:rPr lang="ru-RU" sz="600" b="1" dirty="0">
                <a:latin typeface="PT Sans" panose="020B0503020203020204" pitchFamily="34" charset="-52"/>
                <a:cs typeface="Arial" panose="020B0604020202020204" pitchFamily="34" charset="0"/>
              </a:rPr>
              <a:t>саммита БРИКС </a:t>
            </a:r>
            <a:r>
              <a:rPr lang="ru-RU" sz="600" dirty="0">
                <a:latin typeface="PT Sans" panose="020B0503020203020204" pitchFamily="34" charset="-52"/>
                <a:cs typeface="Arial" panose="020B0604020202020204" pitchFamily="34" charset="0"/>
              </a:rPr>
              <a:t>в Казани на базе КФУ.</a:t>
            </a:r>
          </a:p>
        </p:txBody>
      </p:sp>
      <p:sp>
        <p:nvSpPr>
          <p:cNvPr id="29" name="TextBox 28">
            <a:extLst>
              <a:ext uri="{FF2B5EF4-FFF2-40B4-BE49-F238E27FC236}">
                <a16:creationId xmlns:a16="http://schemas.microsoft.com/office/drawing/2014/main" id="{0499B252-2218-4A1E-8B05-ED04146C8A12}"/>
              </a:ext>
            </a:extLst>
          </p:cNvPr>
          <p:cNvSpPr txBox="1"/>
          <p:nvPr/>
        </p:nvSpPr>
        <p:spPr>
          <a:xfrm>
            <a:off x="950623" y="4766841"/>
            <a:ext cx="2482533" cy="276999"/>
          </a:xfrm>
          <a:prstGeom prst="rect">
            <a:avLst/>
          </a:prstGeom>
          <a:noFill/>
          <a:ln w="9525">
            <a:solidFill>
              <a:schemeClr val="bg1"/>
            </a:solidFill>
          </a:ln>
        </p:spPr>
        <p:txBody>
          <a:bodyPr wrap="square">
            <a:spAutoFit/>
          </a:bodyPr>
          <a:lstStyle/>
          <a:p>
            <a:pPr algn="just"/>
            <a:r>
              <a:rPr lang="ru-RU" sz="600" dirty="0">
                <a:latin typeface="PT Sans" panose="020B0503020203020204" pitchFamily="34" charset="-52"/>
                <a:cs typeface="Arial" panose="020B0604020202020204" pitchFamily="34" charset="0"/>
              </a:rPr>
              <a:t>23 октября 2024 г. – </a:t>
            </a:r>
            <a:r>
              <a:rPr lang="ru-RU" sz="600" b="1" dirty="0">
                <a:latin typeface="PT Sans" panose="020B0503020203020204" pitchFamily="34" charset="-52"/>
                <a:cs typeface="Arial" panose="020B0604020202020204" pitchFamily="34" charset="0"/>
              </a:rPr>
              <a:t>Генеральный секретарь Шанхайской организации сотрудничества</a:t>
            </a:r>
            <a:r>
              <a:rPr lang="ru-RU" sz="600" dirty="0">
                <a:latin typeface="PT Sans" panose="020B0503020203020204" pitchFamily="34" charset="-52"/>
                <a:cs typeface="Arial" panose="020B0604020202020204" pitchFamily="34" charset="0"/>
              </a:rPr>
              <a:t> </a:t>
            </a:r>
            <a:r>
              <a:rPr lang="ru-RU" sz="600" dirty="0" err="1">
                <a:latin typeface="PT Sans" panose="020B0503020203020204" pitchFamily="34" charset="-52"/>
                <a:cs typeface="Arial" panose="020B0604020202020204" pitchFamily="34" charset="0"/>
              </a:rPr>
              <a:t>Чжан</a:t>
            </a:r>
            <a:r>
              <a:rPr lang="ru-RU" sz="600" dirty="0">
                <a:latin typeface="PT Sans" panose="020B0503020203020204" pitchFamily="34" charset="-52"/>
                <a:cs typeface="Arial" panose="020B0604020202020204" pitchFamily="34" charset="0"/>
              </a:rPr>
              <a:t> Мин посетил КФУ.</a:t>
            </a:r>
          </a:p>
        </p:txBody>
      </p:sp>
      <p:sp>
        <p:nvSpPr>
          <p:cNvPr id="35" name="Прямоугольник 34">
            <a:extLst>
              <a:ext uri="{FF2B5EF4-FFF2-40B4-BE49-F238E27FC236}">
                <a16:creationId xmlns:a16="http://schemas.microsoft.com/office/drawing/2014/main" id="{21264764-3A59-4573-9D37-3E61560D304F}"/>
              </a:ext>
            </a:extLst>
          </p:cNvPr>
          <p:cNvSpPr/>
          <p:nvPr/>
        </p:nvSpPr>
        <p:spPr>
          <a:xfrm>
            <a:off x="6156176" y="2018426"/>
            <a:ext cx="2747572" cy="338554"/>
          </a:xfrm>
          <a:prstGeom prst="rect">
            <a:avLst/>
          </a:prstGeom>
        </p:spPr>
        <p:txBody>
          <a:bodyPr wrap="square">
            <a:spAutoFit/>
          </a:bodyPr>
          <a:lstStyle/>
          <a:p>
            <a:pPr algn="just"/>
            <a:r>
              <a:rPr lang="en-US" altLang="zh-CN" sz="800" dirty="0">
                <a:latin typeface="Microsoft YaHei" panose="020B0503020204020204" pitchFamily="34" charset="-122"/>
                <a:ea typeface="Microsoft YaHei" panose="020B0503020204020204" pitchFamily="34" charset="-122"/>
              </a:rPr>
              <a:t>2024</a:t>
            </a:r>
            <a:r>
              <a:rPr lang="zh-CN" altLang="en-US" sz="800" dirty="0">
                <a:latin typeface="Microsoft YaHei" panose="020B0503020204020204" pitchFamily="34" charset="-122"/>
                <a:ea typeface="Microsoft YaHei" panose="020B0503020204020204" pitchFamily="34" charset="-122"/>
              </a:rPr>
              <a:t>年</a:t>
            </a:r>
            <a:r>
              <a:rPr lang="en-US" altLang="zh-CN" sz="800" dirty="0">
                <a:latin typeface="Microsoft YaHei" panose="020B0503020204020204" pitchFamily="34" charset="-122"/>
                <a:ea typeface="Microsoft YaHei" panose="020B0503020204020204" pitchFamily="34" charset="-122"/>
              </a:rPr>
              <a:t>11</a:t>
            </a:r>
            <a:r>
              <a:rPr lang="zh-CN" altLang="en-US" sz="800" dirty="0">
                <a:latin typeface="Microsoft YaHei" panose="020B0503020204020204" pitchFamily="34" charset="-122"/>
                <a:ea typeface="Microsoft YaHei" panose="020B0503020204020204" pitchFamily="34" charset="-122"/>
              </a:rPr>
              <a:t>月</a:t>
            </a:r>
            <a:r>
              <a:rPr lang="en-US" altLang="zh-CN" sz="800" dirty="0">
                <a:latin typeface="Microsoft YaHei" panose="020B0503020204020204" pitchFamily="34" charset="-122"/>
                <a:ea typeface="Microsoft YaHei" panose="020B0503020204020204" pitchFamily="34" charset="-122"/>
              </a:rPr>
              <a:t>13</a:t>
            </a:r>
            <a:r>
              <a:rPr lang="zh-CN" altLang="en-US" sz="800" dirty="0">
                <a:latin typeface="Microsoft YaHei" panose="020B0503020204020204" pitchFamily="34" charset="-122"/>
                <a:ea typeface="Microsoft YaHei" panose="020B0503020204020204" pitchFamily="34" charset="-122"/>
              </a:rPr>
              <a:t>日至</a:t>
            </a:r>
            <a:r>
              <a:rPr lang="en-US" altLang="zh-CN" sz="800" dirty="0">
                <a:latin typeface="Microsoft YaHei" panose="020B0503020204020204" pitchFamily="34" charset="-122"/>
                <a:ea typeface="Microsoft YaHei" panose="020B0503020204020204" pitchFamily="34" charset="-122"/>
              </a:rPr>
              <a:t>15</a:t>
            </a:r>
            <a:r>
              <a:rPr lang="zh-CN" altLang="en-US" sz="800" dirty="0">
                <a:latin typeface="Microsoft YaHei" panose="020B0503020204020204" pitchFamily="34" charset="-122"/>
                <a:ea typeface="Microsoft YaHei" panose="020B0503020204020204" pitchFamily="34" charset="-122"/>
              </a:rPr>
              <a:t>日 </a:t>
            </a:r>
            <a:r>
              <a:rPr lang="en-US" altLang="zh-CN" sz="800" dirty="0">
                <a:latin typeface="Microsoft YaHei" panose="020B0503020204020204" pitchFamily="34" charset="-122"/>
                <a:ea typeface="Microsoft YaHei" panose="020B0503020204020204" pitchFamily="34" charset="-122"/>
              </a:rPr>
              <a:t>-</a:t>
            </a:r>
            <a:r>
              <a:rPr lang="zh-CN" altLang="en-US" sz="800" dirty="0">
                <a:latin typeface="Microsoft YaHei" panose="020B0503020204020204" pitchFamily="34" charset="-122"/>
                <a:ea typeface="Microsoft YaHei" panose="020B0503020204020204" pitchFamily="34" charset="-122"/>
              </a:rPr>
              <a:t> 喀山联邦大学参加第二届 “萌芽：俄罗斯与中国</a:t>
            </a:r>
            <a:r>
              <a:rPr lang="en-US" altLang="zh-CN" sz="800" dirty="0">
                <a:latin typeface="Microsoft YaHei" panose="020B0503020204020204" pitchFamily="34" charset="-122"/>
                <a:ea typeface="Microsoft YaHei" panose="020B0503020204020204" pitchFamily="34" charset="-122"/>
              </a:rPr>
              <a:t>--</a:t>
            </a:r>
            <a:r>
              <a:rPr lang="zh-CN" altLang="en-US" sz="800" dirty="0">
                <a:latin typeface="Microsoft YaHei" panose="020B0503020204020204" pitchFamily="34" charset="-122"/>
                <a:ea typeface="Microsoft YaHei" panose="020B0503020204020204" pitchFamily="34" charset="-122"/>
              </a:rPr>
              <a:t>互利合作 ”国际论坛</a:t>
            </a:r>
            <a:r>
              <a:rPr lang="en-US" altLang="zh-CN" sz="800" dirty="0">
                <a:latin typeface="Microsoft YaHei" panose="020B0503020204020204" pitchFamily="34" charset="-122"/>
                <a:ea typeface="Microsoft YaHei" panose="020B0503020204020204" pitchFamily="34" charset="-122"/>
              </a:rPr>
              <a:t>.</a:t>
            </a:r>
            <a:endParaRPr lang="ru-RU" sz="800" dirty="0">
              <a:latin typeface="Microsoft YaHei" panose="020B0503020204020204" pitchFamily="34" charset="-122"/>
              <a:ea typeface="Microsoft YaHei" panose="020B0503020204020204" pitchFamily="34" charset="-122"/>
            </a:endParaRPr>
          </a:p>
        </p:txBody>
      </p:sp>
      <p:pic>
        <p:nvPicPr>
          <p:cNvPr id="30" name="Picture 2" descr="https://media.kpfu.ru/sites/default/files/2025-03/WhatsApp%20Image%202025-03-28%20at%2016.35.40%20%282%29.jpeg">
            <a:extLst>
              <a:ext uri="{FF2B5EF4-FFF2-40B4-BE49-F238E27FC236}">
                <a16:creationId xmlns:a16="http://schemas.microsoft.com/office/drawing/2014/main" id="{0902638B-DFDC-4D34-AC91-DF15FC35F7C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8855"/>
          <a:stretch/>
        </p:blipFill>
        <p:spPr bwMode="auto">
          <a:xfrm>
            <a:off x="3509632" y="3214166"/>
            <a:ext cx="2024171" cy="123188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9C18F39C-E463-444A-936B-5803050E6883}"/>
              </a:ext>
            </a:extLst>
          </p:cNvPr>
          <p:cNvSpPr txBox="1"/>
          <p:nvPr/>
        </p:nvSpPr>
        <p:spPr>
          <a:xfrm>
            <a:off x="3535313" y="4489621"/>
            <a:ext cx="2068513" cy="338554"/>
          </a:xfrm>
          <a:prstGeom prst="rect">
            <a:avLst/>
          </a:prstGeom>
          <a:noFill/>
        </p:spPr>
        <p:txBody>
          <a:bodyPr wrap="square">
            <a:spAutoFit/>
          </a:bodyPr>
          <a:lstStyle/>
          <a:p>
            <a:pPr algn="just"/>
            <a:r>
              <a:rPr lang="en-US" sz="800" dirty="0">
                <a:latin typeface="Microsoft YaHei" panose="020B0503020204020204" pitchFamily="34" charset="-122"/>
                <a:ea typeface="Microsoft YaHei" panose="020B0503020204020204" pitchFamily="34" charset="-122"/>
              </a:rPr>
              <a:t>2025</a:t>
            </a:r>
            <a:r>
              <a:rPr lang="zh-CN" altLang="en-US" sz="800" dirty="0">
                <a:latin typeface="Microsoft YaHei" panose="020B0503020204020204" pitchFamily="34" charset="-122"/>
                <a:ea typeface="Microsoft YaHei" panose="020B0503020204020204" pitchFamily="34" charset="-122"/>
              </a:rPr>
              <a:t>年</a:t>
            </a:r>
            <a:r>
              <a:rPr lang="en-US" altLang="zh-CN" sz="800" dirty="0">
                <a:latin typeface="Microsoft YaHei" panose="020B0503020204020204" pitchFamily="34" charset="-122"/>
                <a:ea typeface="Microsoft YaHei" panose="020B0503020204020204" pitchFamily="34" charset="-122"/>
              </a:rPr>
              <a:t>3</a:t>
            </a:r>
            <a:r>
              <a:rPr lang="zh-CN" altLang="en-US" sz="800" dirty="0">
                <a:latin typeface="Microsoft YaHei" panose="020B0503020204020204" pitchFamily="34" charset="-122"/>
                <a:ea typeface="Microsoft YaHei" panose="020B0503020204020204" pitchFamily="34" charset="-122"/>
              </a:rPr>
              <a:t>月</a:t>
            </a:r>
            <a:r>
              <a:rPr lang="en-US" altLang="zh-CN" sz="800" dirty="0">
                <a:latin typeface="Microsoft YaHei" panose="020B0503020204020204" pitchFamily="34" charset="-122"/>
                <a:ea typeface="Microsoft YaHei" panose="020B0503020204020204" pitchFamily="34" charset="-122"/>
              </a:rPr>
              <a:t>28</a:t>
            </a:r>
            <a:r>
              <a:rPr lang="zh-CN" altLang="en-US" sz="800" dirty="0">
                <a:latin typeface="Microsoft YaHei" panose="020B0503020204020204" pitchFamily="34" charset="-122"/>
                <a:ea typeface="Microsoft YaHei" panose="020B0503020204020204" pitchFamily="34" charset="-122"/>
              </a:rPr>
              <a:t>日 </a:t>
            </a:r>
            <a:r>
              <a:rPr lang="en-US" sz="800" dirty="0">
                <a:latin typeface="Microsoft YaHei" panose="020B0503020204020204" pitchFamily="34" charset="-122"/>
                <a:ea typeface="Microsoft YaHei" panose="020B0503020204020204" pitchFamily="34" charset="-122"/>
              </a:rPr>
              <a:t>– </a:t>
            </a:r>
            <a:r>
              <a:rPr lang="zh-CN" altLang="en-US" sz="800" b="0" i="0" dirty="0">
                <a:solidFill>
                  <a:srgbClr val="202427"/>
                </a:solidFill>
                <a:effectLst/>
                <a:latin typeface="Microsoft YaHei" panose="020B0503020204020204" pitchFamily="34" charset="-122"/>
                <a:ea typeface="Microsoft YaHei" panose="020B0503020204020204" pitchFamily="34" charset="-122"/>
              </a:rPr>
              <a:t>山东省外事办公室副主任</a:t>
            </a:r>
            <a:r>
              <a:rPr lang="zh-CN" altLang="en-US" sz="800" b="1" i="0" dirty="0">
                <a:solidFill>
                  <a:srgbClr val="202427"/>
                </a:solidFill>
                <a:effectLst/>
                <a:latin typeface="Microsoft YaHei" panose="020B0503020204020204" pitchFamily="34" charset="-122"/>
                <a:ea typeface="Microsoft YaHei" panose="020B0503020204020204" pitchFamily="34" charset="-122"/>
              </a:rPr>
              <a:t>孙业宝</a:t>
            </a:r>
            <a:r>
              <a:rPr lang="zh-CN" altLang="en-US" sz="800" i="0" dirty="0">
                <a:solidFill>
                  <a:srgbClr val="202427"/>
                </a:solidFill>
                <a:effectLst/>
                <a:latin typeface="Microsoft YaHei" panose="020B0503020204020204" pitchFamily="34" charset="-122"/>
                <a:ea typeface="Microsoft YaHei" panose="020B0503020204020204" pitchFamily="34" charset="-122"/>
              </a:rPr>
              <a:t>以及其他代表拜访了喀山大学</a:t>
            </a:r>
            <a:r>
              <a:rPr lang="en-US" altLang="zh-CN" sz="800" dirty="0">
                <a:solidFill>
                  <a:srgbClr val="202427"/>
                </a:solidFill>
                <a:latin typeface="Microsoft YaHei" panose="020B0503020204020204" pitchFamily="34" charset="-122"/>
                <a:ea typeface="Microsoft YaHei" panose="020B0503020204020204" pitchFamily="34" charset="-122"/>
              </a:rPr>
              <a:t>.</a:t>
            </a:r>
            <a:endParaRPr lang="ru-RU" sz="800" dirty="0">
              <a:latin typeface="Microsoft YaHei" panose="020B0503020204020204" pitchFamily="34" charset="-122"/>
              <a:ea typeface="Microsoft YaHei" panose="020B0503020204020204" pitchFamily="34" charset="-122"/>
            </a:endParaRPr>
          </a:p>
        </p:txBody>
      </p:sp>
      <p:sp>
        <p:nvSpPr>
          <p:cNvPr id="37" name="Прямоугольник 36">
            <a:extLst>
              <a:ext uri="{FF2B5EF4-FFF2-40B4-BE49-F238E27FC236}">
                <a16:creationId xmlns:a16="http://schemas.microsoft.com/office/drawing/2014/main" id="{42A21230-724D-41CF-AB6B-8F91D74F166B}"/>
              </a:ext>
            </a:extLst>
          </p:cNvPr>
          <p:cNvSpPr/>
          <p:nvPr/>
        </p:nvSpPr>
        <p:spPr>
          <a:xfrm>
            <a:off x="3535312" y="4799401"/>
            <a:ext cx="2106489" cy="369332"/>
          </a:xfrm>
          <a:prstGeom prst="rect">
            <a:avLst/>
          </a:prstGeom>
          <a:ln w="3175">
            <a:solidFill>
              <a:schemeClr val="bg1"/>
            </a:solidFill>
          </a:ln>
        </p:spPr>
        <p:txBody>
          <a:bodyPr wrap="square">
            <a:spAutoFit/>
          </a:bodyPr>
          <a:lstStyle/>
          <a:p>
            <a:pPr algn="just"/>
            <a:r>
              <a:rPr lang="ru-RU" sz="600" dirty="0">
                <a:latin typeface="PT Sans" panose="020B0503020203020204" pitchFamily="34" charset="-52"/>
                <a:cs typeface="Arial" panose="020B0604020202020204" pitchFamily="34" charset="0"/>
              </a:rPr>
              <a:t>28 марта 2025 года заместитель директора </a:t>
            </a:r>
            <a:r>
              <a:rPr lang="ru-RU" sz="600" b="1" dirty="0">
                <a:latin typeface="PT Sans" panose="020B0503020203020204" pitchFamily="34" charset="-52"/>
                <a:cs typeface="Arial" panose="020B0604020202020204" pitchFamily="34" charset="0"/>
              </a:rPr>
              <a:t>Департамента по делам зарубежных регионов провинции Шаньдун </a:t>
            </a:r>
            <a:r>
              <a:rPr lang="ru-RU" sz="600" dirty="0">
                <a:latin typeface="PT Sans" panose="020B0503020203020204" pitchFamily="34" charset="-52"/>
                <a:cs typeface="Arial" panose="020B0604020202020204" pitchFamily="34" charset="0"/>
              </a:rPr>
              <a:t>Сунь </a:t>
            </a:r>
            <a:r>
              <a:rPr lang="ru-RU" sz="600" dirty="0" err="1">
                <a:latin typeface="PT Sans" panose="020B0503020203020204" pitchFamily="34" charset="-52"/>
                <a:cs typeface="Arial" panose="020B0604020202020204" pitchFamily="34" charset="0"/>
              </a:rPr>
              <a:t>Ебао</a:t>
            </a:r>
            <a:r>
              <a:rPr lang="ru-RU" sz="600" dirty="0">
                <a:latin typeface="PT Sans" panose="020B0503020203020204" pitchFamily="34" charset="-52"/>
                <a:cs typeface="Arial" panose="020B0604020202020204" pitchFamily="34" charset="0"/>
              </a:rPr>
              <a:t> посетил КФУ.</a:t>
            </a:r>
          </a:p>
        </p:txBody>
      </p:sp>
      <p:pic>
        <p:nvPicPr>
          <p:cNvPr id="38" name="Рисунок 37">
            <a:extLst>
              <a:ext uri="{FF2B5EF4-FFF2-40B4-BE49-F238E27FC236}">
                <a16:creationId xmlns:a16="http://schemas.microsoft.com/office/drawing/2014/main" id="{B36AA105-D311-4C1C-8D59-BC74152CFE4E}"/>
              </a:ext>
            </a:extLst>
          </p:cNvPr>
          <p:cNvPicPr/>
          <p:nvPr/>
        </p:nvPicPr>
        <p:blipFill rotWithShape="1">
          <a:blip r:embed="rId9" cstate="print">
            <a:extLst>
              <a:ext uri="{28A0092B-C50C-407E-A947-70E740481C1C}">
                <a14:useLocalDpi xmlns:a14="http://schemas.microsoft.com/office/drawing/2010/main" val="0"/>
              </a:ext>
            </a:extLst>
          </a:blip>
          <a:srcRect t="17074" b="7221"/>
          <a:stretch/>
        </p:blipFill>
        <p:spPr bwMode="auto">
          <a:xfrm>
            <a:off x="5591486" y="3251819"/>
            <a:ext cx="2024171" cy="1150663"/>
          </a:xfrm>
          <a:prstGeom prst="rect">
            <a:avLst/>
          </a:prstGeom>
          <a:noFill/>
          <a:ln>
            <a:noFill/>
          </a:ln>
        </p:spPr>
      </p:pic>
      <p:pic>
        <p:nvPicPr>
          <p:cNvPr id="39" name="Рисунок 38">
            <a:extLst>
              <a:ext uri="{FF2B5EF4-FFF2-40B4-BE49-F238E27FC236}">
                <a16:creationId xmlns:a16="http://schemas.microsoft.com/office/drawing/2014/main" id="{A62DF5FA-B6FC-474F-9AE7-ABE994B01572}"/>
              </a:ext>
            </a:extLst>
          </p:cNvPr>
          <p:cNvPicPr/>
          <p:nvPr/>
        </p:nvPicPr>
        <p:blipFill rotWithShape="1">
          <a:blip r:embed="rId10" cstate="print">
            <a:extLst>
              <a:ext uri="{28A0092B-C50C-407E-A947-70E740481C1C}">
                <a14:useLocalDpi xmlns:a14="http://schemas.microsoft.com/office/drawing/2010/main" val="0"/>
              </a:ext>
            </a:extLst>
          </a:blip>
          <a:srcRect l="28032" t="11724" r="8191" b="17446"/>
          <a:stretch/>
        </p:blipFill>
        <p:spPr bwMode="auto">
          <a:xfrm>
            <a:off x="7673340" y="3260919"/>
            <a:ext cx="1432449" cy="1123806"/>
          </a:xfrm>
          <a:prstGeom prst="rect">
            <a:avLst/>
          </a:prstGeom>
          <a:noFill/>
          <a:ln>
            <a:noFill/>
          </a:ln>
        </p:spPr>
      </p:pic>
      <p:sp>
        <p:nvSpPr>
          <p:cNvPr id="40" name="Прямоугольник 39">
            <a:extLst>
              <a:ext uri="{FF2B5EF4-FFF2-40B4-BE49-F238E27FC236}">
                <a16:creationId xmlns:a16="http://schemas.microsoft.com/office/drawing/2014/main" id="{1B265F80-D0D2-4320-A559-1C0E33208C5A}"/>
              </a:ext>
            </a:extLst>
          </p:cNvPr>
          <p:cNvSpPr/>
          <p:nvPr/>
        </p:nvSpPr>
        <p:spPr>
          <a:xfrm>
            <a:off x="5918662" y="4499857"/>
            <a:ext cx="3139646" cy="338554"/>
          </a:xfrm>
          <a:prstGeom prst="rect">
            <a:avLst/>
          </a:prstGeom>
        </p:spPr>
        <p:txBody>
          <a:bodyPr wrap="square">
            <a:spAutoFit/>
          </a:bodyPr>
          <a:lstStyle/>
          <a:p>
            <a:r>
              <a:rPr lang="zh-CN" altLang="en-US" sz="800" dirty="0">
                <a:latin typeface="Microsoft YaHei" panose="020B0503020204020204" pitchFamily="34" charset="-122"/>
                <a:ea typeface="Microsoft YaHei" panose="020B0503020204020204" pitchFamily="34" charset="-122"/>
              </a:rPr>
              <a:t>第八届”长江</a:t>
            </a:r>
            <a:r>
              <a:rPr lang="en-US" altLang="zh-CN" sz="800" dirty="0">
                <a:latin typeface="Microsoft YaHei" panose="020B0503020204020204" pitchFamily="34" charset="-122"/>
                <a:ea typeface="Microsoft YaHei" panose="020B0503020204020204" pitchFamily="34" charset="-122"/>
              </a:rPr>
              <a:t>-</a:t>
            </a:r>
            <a:r>
              <a:rPr lang="zh-CN" altLang="en-US" sz="800" dirty="0">
                <a:latin typeface="Microsoft YaHei" panose="020B0503020204020204" pitchFamily="34" charset="-122"/>
                <a:ea typeface="Microsoft YaHei" panose="020B0503020204020204" pitchFamily="34" charset="-122"/>
              </a:rPr>
              <a:t>伏尔加河”院校联盟会议</a:t>
            </a:r>
            <a:r>
              <a:rPr lang="en-US" altLang="zh-CN" sz="800" dirty="0">
                <a:latin typeface="Microsoft YaHei" panose="020B0503020204020204" pitchFamily="34" charset="-122"/>
                <a:ea typeface="Microsoft YaHei" panose="020B0503020204020204" pitchFamily="34" charset="-122"/>
              </a:rPr>
              <a:t>2025</a:t>
            </a:r>
            <a:r>
              <a:rPr lang="zh-CN" altLang="en-US" sz="800" dirty="0">
                <a:latin typeface="Microsoft YaHei" panose="020B0503020204020204" pitchFamily="34" charset="-122"/>
                <a:ea typeface="Microsoft YaHei" panose="020B0503020204020204" pitchFamily="34" charset="-122"/>
              </a:rPr>
              <a:t>年</a:t>
            </a:r>
            <a:r>
              <a:rPr lang="en-US" altLang="zh-CN" sz="800" dirty="0">
                <a:latin typeface="Microsoft YaHei" panose="020B0503020204020204" pitchFamily="34" charset="-122"/>
                <a:ea typeface="Microsoft YaHei" panose="020B0503020204020204" pitchFamily="34" charset="-122"/>
              </a:rPr>
              <a:t>5</a:t>
            </a:r>
            <a:r>
              <a:rPr lang="zh-CN" altLang="en-US" sz="800" dirty="0">
                <a:latin typeface="Microsoft YaHei" panose="020B0503020204020204" pitchFamily="34" charset="-122"/>
                <a:ea typeface="Microsoft YaHei" panose="020B0503020204020204" pitchFamily="34" charset="-122"/>
              </a:rPr>
              <a:t>月</a:t>
            </a:r>
            <a:r>
              <a:rPr lang="en-US" altLang="zh-CN" sz="800" dirty="0">
                <a:latin typeface="Microsoft YaHei" panose="020B0503020204020204" pitchFamily="34" charset="-122"/>
                <a:ea typeface="Microsoft YaHei" panose="020B0503020204020204" pitchFamily="34" charset="-122"/>
              </a:rPr>
              <a:t>21</a:t>
            </a:r>
            <a:r>
              <a:rPr lang="zh-CN" altLang="en-US" sz="800" dirty="0">
                <a:latin typeface="Microsoft YaHei" panose="020B0503020204020204" pitchFamily="34" charset="-122"/>
                <a:ea typeface="Microsoft YaHei" panose="020B0503020204020204" pitchFamily="34" charset="-122"/>
              </a:rPr>
              <a:t>日在喀山举行</a:t>
            </a:r>
            <a:r>
              <a:rPr lang="ru-RU" altLang="zh-CN" sz="800" dirty="0">
                <a:latin typeface="Microsoft YaHei" panose="020B0503020204020204" pitchFamily="34" charset="-122"/>
                <a:ea typeface="Microsoft YaHei" panose="020B0503020204020204" pitchFamily="34" charset="-122"/>
              </a:rPr>
              <a:t>.</a:t>
            </a:r>
            <a:endParaRPr lang="ru-RU" sz="800" dirty="0">
              <a:latin typeface="Microsoft YaHei" panose="020B0503020204020204" pitchFamily="34" charset="-122"/>
              <a:ea typeface="Microsoft YaHei" panose="020B0503020204020204" pitchFamily="34" charset="-122"/>
            </a:endParaRPr>
          </a:p>
        </p:txBody>
      </p:sp>
      <p:sp>
        <p:nvSpPr>
          <p:cNvPr id="41" name="Прямоугольник 40">
            <a:extLst>
              <a:ext uri="{FF2B5EF4-FFF2-40B4-BE49-F238E27FC236}">
                <a16:creationId xmlns:a16="http://schemas.microsoft.com/office/drawing/2014/main" id="{364C5D26-89C1-4810-9DFB-2F1BD0569510}"/>
              </a:ext>
            </a:extLst>
          </p:cNvPr>
          <p:cNvSpPr/>
          <p:nvPr/>
        </p:nvSpPr>
        <p:spPr>
          <a:xfrm>
            <a:off x="5938268" y="4799401"/>
            <a:ext cx="3045460" cy="276999"/>
          </a:xfrm>
          <a:prstGeom prst="rect">
            <a:avLst/>
          </a:prstGeom>
          <a:ln w="3175">
            <a:solidFill>
              <a:schemeClr val="bg1"/>
            </a:solidFill>
          </a:ln>
        </p:spPr>
        <p:txBody>
          <a:bodyPr wrap="square">
            <a:spAutoFit/>
          </a:bodyPr>
          <a:lstStyle/>
          <a:p>
            <a:pPr algn="just"/>
            <a:r>
              <a:rPr lang="en-US" sz="600" b="1" dirty="0">
                <a:latin typeface="PT Sans" panose="020B0503020203020204" pitchFamily="34" charset="-52"/>
                <a:cs typeface="Arial" panose="020B0604020202020204" pitchFamily="34" charset="0"/>
              </a:rPr>
              <a:t>VIII </a:t>
            </a:r>
            <a:r>
              <a:rPr lang="ru-RU" sz="600" b="1" dirty="0">
                <a:latin typeface="PT Sans" panose="020B0503020203020204" pitchFamily="34" charset="-52"/>
                <a:cs typeface="Arial" panose="020B0604020202020204" pitchFamily="34" charset="0"/>
              </a:rPr>
              <a:t>Форум Ассоциации университетов «Янцзы — Волга» </a:t>
            </a:r>
            <a:r>
              <a:rPr lang="ru-RU" sz="600" dirty="0">
                <a:latin typeface="PT Sans" panose="020B0503020203020204" pitchFamily="34" charset="-52"/>
                <a:cs typeface="Arial" panose="020B0604020202020204" pitchFamily="34" charset="0"/>
              </a:rPr>
              <a:t>проходил 21 мая 2025 года на базе КФУ.</a:t>
            </a:r>
          </a:p>
        </p:txBody>
      </p:sp>
      <p:pic>
        <p:nvPicPr>
          <p:cNvPr id="28" name="Рисунок 27">
            <a:extLst>
              <a:ext uri="{FF2B5EF4-FFF2-40B4-BE49-F238E27FC236}">
                <a16:creationId xmlns:a16="http://schemas.microsoft.com/office/drawing/2014/main" id="{97C2A361-B266-49D0-9D04-75B4E02B4F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34" name="TextBox 33">
            <a:extLst>
              <a:ext uri="{FF2B5EF4-FFF2-40B4-BE49-F238E27FC236}">
                <a16:creationId xmlns:a16="http://schemas.microsoft.com/office/drawing/2014/main" id="{B2229FFA-CF24-4302-8B51-1225BBF4D031}"/>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42" name="TextBox 41">
            <a:extLst>
              <a:ext uri="{FF2B5EF4-FFF2-40B4-BE49-F238E27FC236}">
                <a16:creationId xmlns:a16="http://schemas.microsoft.com/office/drawing/2014/main" id="{0A3174FB-2924-4EEE-8847-10352EFF814E}"/>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43" name="TextBox 42">
            <a:extLst>
              <a:ext uri="{FF2B5EF4-FFF2-40B4-BE49-F238E27FC236}">
                <a16:creationId xmlns:a16="http://schemas.microsoft.com/office/drawing/2014/main" id="{34DD2AA6-405B-437D-BB16-7907BEDB7A16}"/>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喀山联邦大学与中国的合作</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spTree>
    <p:extLst>
      <p:ext uri="{BB962C8B-B14F-4D97-AF65-F5344CB8AC3E}">
        <p14:creationId xmlns:p14="http://schemas.microsoft.com/office/powerpoint/2010/main" val="366344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id="{5F0F98C0-06FD-495B-99CB-900F6758AD72}"/>
              </a:ext>
            </a:extLst>
          </p:cNvPr>
          <p:cNvSpPr/>
          <p:nvPr/>
        </p:nvSpPr>
        <p:spPr>
          <a:xfrm>
            <a:off x="3851920" y="183436"/>
            <a:ext cx="2501134" cy="300082"/>
          </a:xfrm>
          <a:prstGeom prst="rect">
            <a:avLst/>
          </a:prstGeom>
        </p:spPr>
        <p:txBody>
          <a:bodyPr wrap="none">
            <a:spAutoFit/>
          </a:bodyPr>
          <a:lstStyle/>
          <a:p>
            <a:r>
              <a:rPr lang="ru-RU" sz="1350" dirty="0">
                <a:solidFill>
                  <a:prstClr val="white"/>
                </a:solidFill>
              </a:rPr>
              <a:t>СОТРУДНИЧЕСТВО КФУ - КНР</a:t>
            </a:r>
            <a:endParaRPr lang="ru-RU" sz="1350" dirty="0"/>
          </a:p>
        </p:txBody>
      </p:sp>
      <p:pic>
        <p:nvPicPr>
          <p:cNvPr id="21" name="Picture 2" descr="https://media.kpfu.ru/sites/default/files/2025-07/8c90f0e2-8436-4297-b0fc-bc6c5239cc4c.png">
            <a:extLst>
              <a:ext uri="{FF2B5EF4-FFF2-40B4-BE49-F238E27FC236}">
                <a16:creationId xmlns:a16="http://schemas.microsoft.com/office/drawing/2014/main" id="{F1BF61A8-DB70-46C0-A9E8-CC669782401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86" b="7949"/>
          <a:stretch/>
        </p:blipFill>
        <p:spPr bwMode="auto">
          <a:xfrm>
            <a:off x="1000342" y="1007380"/>
            <a:ext cx="2920669" cy="1681924"/>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2E9AF969-8AC8-4EB3-989A-BA3A30C99831}"/>
              </a:ext>
            </a:extLst>
          </p:cNvPr>
          <p:cNvSpPr/>
          <p:nvPr/>
        </p:nvSpPr>
        <p:spPr>
          <a:xfrm>
            <a:off x="963265" y="2739473"/>
            <a:ext cx="2952328" cy="615553"/>
          </a:xfrm>
          <a:prstGeom prst="rect">
            <a:avLst/>
          </a:prstGeom>
          <a:ln w="3175">
            <a:solidFill>
              <a:schemeClr val="bg1"/>
            </a:solidFill>
          </a:ln>
        </p:spPr>
        <p:txBody>
          <a:bodyPr wrap="square">
            <a:spAutoFit/>
          </a:bodyPr>
          <a:lstStyle/>
          <a:p>
            <a:pPr algn="just"/>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2025</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年</a:t>
            </a:r>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7</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月</a:t>
            </a:r>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3</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日，参加在成都市四川大学举办的“四川</a:t>
            </a:r>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伏尔加河高校合作交流会</a:t>
            </a:r>
            <a:endParaRPr lang="en-US" altLang="zh-CN" sz="800" b="1" dirty="0">
              <a:latin typeface="Microsoft YaHei" panose="020B0503020204020204" pitchFamily="34" charset="-122"/>
              <a:ea typeface="Microsoft YaHei" panose="020B0503020204020204" pitchFamily="34" charset="-122"/>
              <a:cs typeface="Arial" panose="020B0604020202020204" pitchFamily="34" charset="0"/>
            </a:endParaRPr>
          </a:p>
          <a:p>
            <a:pPr algn="just"/>
            <a:r>
              <a:rPr lang="ru-RU" sz="600" b="1" dirty="0">
                <a:latin typeface="PT Sans" panose="020B0503020203020204" pitchFamily="34" charset="-52"/>
                <a:cs typeface="Arial" panose="020B0604020202020204" pitchFamily="34" charset="0"/>
              </a:rPr>
              <a:t>3 июля 2025 г.</a:t>
            </a:r>
            <a:r>
              <a:rPr lang="ru-RU" sz="600" dirty="0">
                <a:latin typeface="PT Sans" panose="020B0503020203020204" pitchFamily="34" charset="-52"/>
                <a:cs typeface="Arial" panose="020B0604020202020204" pitchFamily="34" charset="0"/>
              </a:rPr>
              <a:t> – участие в </a:t>
            </a:r>
            <a:r>
              <a:rPr lang="ru-RU" sz="600" b="1" dirty="0">
                <a:latin typeface="PT Sans" panose="020B0503020203020204" pitchFamily="34" charset="-52"/>
                <a:cs typeface="Arial" panose="020B0604020202020204" pitchFamily="34" charset="0"/>
              </a:rPr>
              <a:t>Круглом столе по сотрудничеству и обменам вузов провинции Сычуань и Приволжского федерального округа</a:t>
            </a:r>
            <a:r>
              <a:rPr lang="ru-RU" sz="600" dirty="0">
                <a:latin typeface="PT Sans" panose="020B0503020203020204" pitchFamily="34" charset="-52"/>
                <a:cs typeface="Arial" panose="020B0604020202020204" pitchFamily="34" charset="0"/>
              </a:rPr>
              <a:t>, Сычуаньский университет, г. </a:t>
            </a:r>
            <a:r>
              <a:rPr lang="ru-RU" sz="600" dirty="0" err="1">
                <a:latin typeface="PT Sans" panose="020B0503020203020204" pitchFamily="34" charset="-52"/>
                <a:cs typeface="Arial" panose="020B0604020202020204" pitchFamily="34" charset="0"/>
              </a:rPr>
              <a:t>Ченду</a:t>
            </a:r>
            <a:r>
              <a:rPr lang="ru-RU" sz="600" dirty="0">
                <a:latin typeface="PT Sans" panose="020B0503020203020204" pitchFamily="34" charset="-52"/>
                <a:cs typeface="Arial" panose="020B0604020202020204" pitchFamily="34" charset="0"/>
              </a:rPr>
              <a:t>.</a:t>
            </a:r>
          </a:p>
        </p:txBody>
      </p:sp>
      <p:pic>
        <p:nvPicPr>
          <p:cNvPr id="23" name="Picture 8" descr="https://media.kpfu.ru/sites/default/files/2025-07/45cdd945-a1be-4ac9-80fe-f3eca007b5f3.jpg">
            <a:extLst>
              <a:ext uri="{FF2B5EF4-FFF2-40B4-BE49-F238E27FC236}">
                <a16:creationId xmlns:a16="http://schemas.microsoft.com/office/drawing/2014/main" id="{9E0DA065-64E4-40CC-B50E-40421A9866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20" t="8373" r="7081" b="23856"/>
          <a:stretch/>
        </p:blipFill>
        <p:spPr bwMode="auto">
          <a:xfrm>
            <a:off x="1027460" y="3356117"/>
            <a:ext cx="2012591" cy="9848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media.kpfu.ru/sites/default/files/2025-07/fced5b44-d163-4162-872e-3459ec0d2cfd.jpg">
            <a:extLst>
              <a:ext uri="{FF2B5EF4-FFF2-40B4-BE49-F238E27FC236}">
                <a16:creationId xmlns:a16="http://schemas.microsoft.com/office/drawing/2014/main" id="{B361317C-FB7E-4C5D-9574-C54BBC896F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105"/>
          <a:stretch/>
        </p:blipFill>
        <p:spPr bwMode="auto">
          <a:xfrm>
            <a:off x="3118133" y="3305251"/>
            <a:ext cx="2196616" cy="1037904"/>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a:extLst>
              <a:ext uri="{FF2B5EF4-FFF2-40B4-BE49-F238E27FC236}">
                <a16:creationId xmlns:a16="http://schemas.microsoft.com/office/drawing/2014/main" id="{4593CEA2-7139-4D5E-8EC2-BA5BF5091B81}"/>
              </a:ext>
            </a:extLst>
          </p:cNvPr>
          <p:cNvSpPr/>
          <p:nvPr/>
        </p:nvSpPr>
        <p:spPr>
          <a:xfrm>
            <a:off x="1027459" y="4392931"/>
            <a:ext cx="4472403" cy="769441"/>
          </a:xfrm>
          <a:prstGeom prst="rect">
            <a:avLst/>
          </a:prstGeom>
          <a:ln w="3175">
            <a:solidFill>
              <a:schemeClr val="bg1"/>
            </a:solidFill>
          </a:ln>
        </p:spPr>
        <p:txBody>
          <a:bodyPr wrap="square">
            <a:spAutoFit/>
          </a:bodyPr>
          <a:lstStyle/>
          <a:p>
            <a:pPr algn="just"/>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2025</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年</a:t>
            </a:r>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7</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月</a:t>
            </a:r>
            <a:r>
              <a:rPr lang="en-US" altLang="zh-CN" sz="800" b="1" dirty="0">
                <a:latin typeface="Microsoft YaHei" panose="020B0503020204020204" pitchFamily="34" charset="-122"/>
                <a:ea typeface="Microsoft YaHei" panose="020B0503020204020204" pitchFamily="34" charset="-122"/>
                <a:cs typeface="Arial" panose="020B0604020202020204" pitchFamily="34" charset="0"/>
              </a:rPr>
              <a:t>5-8</a:t>
            </a:r>
            <a:r>
              <a:rPr lang="zh-CN" altLang="en-US" sz="800" b="1" dirty="0">
                <a:latin typeface="Microsoft YaHei" panose="020B0503020204020204" pitchFamily="34" charset="-122"/>
                <a:ea typeface="Microsoft YaHei" panose="020B0503020204020204" pitchFamily="34" charset="-122"/>
                <a:cs typeface="Arial" panose="020B0604020202020204" pitchFamily="34" charset="0"/>
              </a:rPr>
              <a:t>日，会见中国日报社、中国传媒大学、山东大学代表和海南省东方市领导，参观访问河北环境工程学院与江西科技学院</a:t>
            </a:r>
            <a:endParaRPr lang="ru-RU" altLang="zh-CN" sz="800" b="1" dirty="0">
              <a:latin typeface="Microsoft YaHei" panose="020B0503020204020204" pitchFamily="34" charset="-122"/>
              <a:ea typeface="Microsoft YaHei" panose="020B0503020204020204" pitchFamily="34" charset="-122"/>
              <a:cs typeface="Arial" panose="020B0604020202020204" pitchFamily="34" charset="0"/>
            </a:endParaRPr>
          </a:p>
          <a:p>
            <a:pPr algn="just"/>
            <a:endParaRPr lang="en-US" altLang="zh-CN" sz="1000" b="1" dirty="0">
              <a:latin typeface="PT Sans" panose="020B0503020203020204" pitchFamily="34" charset="-52"/>
              <a:cs typeface="Arial" panose="020B0604020202020204" pitchFamily="34" charset="0"/>
            </a:endParaRPr>
          </a:p>
          <a:p>
            <a:pPr algn="just"/>
            <a:r>
              <a:rPr lang="ru-RU" sz="600" b="1" dirty="0">
                <a:latin typeface="PT Sans" panose="020B0503020203020204" pitchFamily="34" charset="-52"/>
                <a:cs typeface="Arial" panose="020B0604020202020204" pitchFamily="34" charset="0"/>
              </a:rPr>
              <a:t>5-8 июля 2025 г.</a:t>
            </a:r>
            <a:r>
              <a:rPr lang="ru-RU" sz="600" dirty="0">
                <a:latin typeface="PT Sans" panose="020B0503020203020204" pitchFamily="34" charset="-52"/>
                <a:cs typeface="Arial" panose="020B0604020202020204" pitchFamily="34" charset="0"/>
              </a:rPr>
              <a:t> – встреча с представителями </a:t>
            </a:r>
            <a:r>
              <a:rPr lang="en-US" sz="600" b="1" dirty="0">
                <a:latin typeface="PT Sans" panose="020B0503020203020204" pitchFamily="34" charset="-52"/>
                <a:cs typeface="Arial" panose="020B0604020202020204" pitchFamily="34" charset="0"/>
              </a:rPr>
              <a:t>“China Daily”</a:t>
            </a:r>
            <a:r>
              <a:rPr lang="ru-RU" sz="600" dirty="0">
                <a:latin typeface="PT Sans" panose="020B0503020203020204" pitchFamily="34" charset="-52"/>
                <a:cs typeface="Arial" panose="020B0604020202020204" pitchFamily="34" charset="0"/>
              </a:rPr>
              <a:t>, </a:t>
            </a:r>
            <a:r>
              <a:rPr lang="ru-RU" sz="600" b="1" dirty="0">
                <a:latin typeface="PT Sans" panose="020B0503020203020204" pitchFamily="34" charset="-52"/>
                <a:cs typeface="Arial" panose="020B0604020202020204" pitchFamily="34" charset="0"/>
              </a:rPr>
              <a:t>Китайского университета коммуникаций</a:t>
            </a:r>
            <a:r>
              <a:rPr lang="ru-RU" sz="600" dirty="0">
                <a:latin typeface="PT Sans" panose="020B0503020203020204" pitchFamily="34" charset="-52"/>
                <a:cs typeface="Arial" panose="020B0604020202020204" pitchFamily="34" charset="0"/>
              </a:rPr>
              <a:t>, </a:t>
            </a:r>
            <a:r>
              <a:rPr lang="ru-RU" sz="600" b="1" dirty="0" err="1">
                <a:latin typeface="PT Sans" panose="020B0503020203020204" pitchFamily="34" charset="-52"/>
                <a:cs typeface="Arial" panose="020B0604020202020204" pitchFamily="34" charset="0"/>
              </a:rPr>
              <a:t>Шаньдунского</a:t>
            </a:r>
            <a:r>
              <a:rPr lang="ru-RU" sz="600" b="1" dirty="0">
                <a:latin typeface="PT Sans" panose="020B0503020203020204" pitchFamily="34" charset="-52"/>
                <a:cs typeface="Arial" panose="020B0604020202020204" pitchFamily="34" charset="0"/>
              </a:rPr>
              <a:t> университета</a:t>
            </a:r>
            <a:r>
              <a:rPr lang="ru-RU" sz="600" dirty="0">
                <a:latin typeface="PT Sans" panose="020B0503020203020204" pitchFamily="34" charset="-52"/>
                <a:cs typeface="Arial" panose="020B0604020202020204" pitchFamily="34" charset="0"/>
              </a:rPr>
              <a:t>, руководителем г. </a:t>
            </a:r>
            <a:r>
              <a:rPr lang="ru-RU" sz="600" dirty="0" err="1">
                <a:latin typeface="PT Sans" panose="020B0503020203020204" pitchFamily="34" charset="-52"/>
                <a:cs typeface="Arial" panose="020B0604020202020204" pitchFamily="34" charset="0"/>
              </a:rPr>
              <a:t>Дуфан</a:t>
            </a:r>
            <a:r>
              <a:rPr lang="en-US" sz="600" dirty="0">
                <a:latin typeface="PT Sans" panose="020B0503020203020204" pitchFamily="34" charset="-52"/>
                <a:cs typeface="Arial" panose="020B0604020202020204" pitchFamily="34" charset="0"/>
              </a:rPr>
              <a:t> </a:t>
            </a:r>
            <a:r>
              <a:rPr lang="ru-RU" sz="600" dirty="0">
                <a:latin typeface="PT Sans" panose="020B0503020203020204" pitchFamily="34" charset="-52"/>
                <a:cs typeface="Arial" panose="020B0604020202020204" pitchFamily="34" charset="0"/>
              </a:rPr>
              <a:t>провинции Хайнань. Визит в </a:t>
            </a:r>
            <a:r>
              <a:rPr lang="ru-RU" sz="600" b="1" dirty="0" err="1">
                <a:latin typeface="PT Sans" panose="020B0503020203020204" pitchFamily="34" charset="-52"/>
                <a:cs typeface="Arial" panose="020B0604020202020204" pitchFamily="34" charset="0"/>
              </a:rPr>
              <a:t>Хэбэйский</a:t>
            </a:r>
            <a:r>
              <a:rPr lang="ru-RU" sz="600" b="1" dirty="0">
                <a:latin typeface="PT Sans" panose="020B0503020203020204" pitchFamily="34" charset="-52"/>
                <a:cs typeface="Arial" panose="020B0604020202020204" pitchFamily="34" charset="0"/>
              </a:rPr>
              <a:t> университет экологической инженерии </a:t>
            </a:r>
            <a:r>
              <a:rPr lang="ru-RU" sz="600" dirty="0">
                <a:latin typeface="PT Sans" panose="020B0503020203020204" pitchFamily="34" charset="-52"/>
                <a:cs typeface="Arial" panose="020B0604020202020204" pitchFamily="34" charset="0"/>
              </a:rPr>
              <a:t>и </a:t>
            </a:r>
            <a:r>
              <a:rPr lang="ru-RU" sz="600" b="1" dirty="0" err="1">
                <a:latin typeface="PT Sans" panose="020B0503020203020204"/>
              </a:rPr>
              <a:t>Цзянсийский</a:t>
            </a:r>
            <a:r>
              <a:rPr lang="ru-RU" sz="600" b="1" dirty="0">
                <a:latin typeface="PT Sans" panose="020B0503020203020204"/>
              </a:rPr>
              <a:t> университет науки и технологий</a:t>
            </a:r>
            <a:r>
              <a:rPr lang="ru-RU" sz="600" dirty="0">
                <a:latin typeface="PT Sans" panose="020B0503020203020204"/>
              </a:rPr>
              <a:t>.</a:t>
            </a:r>
            <a:endParaRPr lang="ru-RU" sz="600" b="1" dirty="0">
              <a:latin typeface="PT Sans" panose="020B0503020203020204"/>
              <a:cs typeface="Arial" panose="020B0604020202020204" pitchFamily="34" charset="0"/>
            </a:endParaRPr>
          </a:p>
        </p:txBody>
      </p:sp>
      <p:sp>
        <p:nvSpPr>
          <p:cNvPr id="6" name="Прямоугольник 5">
            <a:extLst>
              <a:ext uri="{FF2B5EF4-FFF2-40B4-BE49-F238E27FC236}">
                <a16:creationId xmlns:a16="http://schemas.microsoft.com/office/drawing/2014/main" id="{61FDE457-C04E-4234-814B-5C286EC62A1A}"/>
              </a:ext>
            </a:extLst>
          </p:cNvPr>
          <p:cNvSpPr/>
          <p:nvPr/>
        </p:nvSpPr>
        <p:spPr>
          <a:xfrm>
            <a:off x="988030" y="633219"/>
            <a:ext cx="2952328" cy="338554"/>
          </a:xfrm>
          <a:prstGeom prst="rect">
            <a:avLst/>
          </a:prstGeom>
          <a:ln>
            <a:noFill/>
          </a:ln>
        </p:spPr>
        <p:txBody>
          <a:bodyPr wrap="square">
            <a:spAutoFit/>
          </a:bodyPr>
          <a:lstStyle/>
          <a:p>
            <a:pPr algn="ctr"/>
            <a:r>
              <a:rPr lang="en-US" altLang="zh-CN" sz="900" b="1" dirty="0">
                <a:latin typeface="Microsoft YaHei" panose="020B0503020204020204" pitchFamily="34" charset="-122"/>
                <a:ea typeface="Microsoft YaHei" panose="020B0503020204020204" pitchFamily="34" charset="-122"/>
                <a:cs typeface="Arial" panose="020B0604020202020204" pitchFamily="34" charset="0"/>
              </a:rPr>
              <a:t>2025</a:t>
            </a:r>
            <a:r>
              <a:rPr lang="zh-CN" altLang="en-US" sz="900" b="1" dirty="0">
                <a:latin typeface="Microsoft YaHei" panose="020B0503020204020204" pitchFamily="34" charset="-122"/>
                <a:ea typeface="Microsoft YaHei" panose="020B0503020204020204" pitchFamily="34" charset="-122"/>
                <a:cs typeface="Arial" panose="020B0604020202020204" pitchFamily="34" charset="0"/>
              </a:rPr>
              <a:t>年</a:t>
            </a:r>
            <a:r>
              <a:rPr lang="en-US" altLang="zh-CN" sz="900" b="1" dirty="0">
                <a:latin typeface="Microsoft YaHei" panose="020B0503020204020204" pitchFamily="34" charset="-122"/>
                <a:ea typeface="Microsoft YaHei" panose="020B0503020204020204" pitchFamily="34" charset="-122"/>
                <a:cs typeface="Arial" panose="020B0604020202020204" pitchFamily="34" charset="0"/>
              </a:rPr>
              <a:t>7</a:t>
            </a:r>
            <a:r>
              <a:rPr lang="zh-CN" altLang="en-US" sz="900" b="1" dirty="0">
                <a:latin typeface="Microsoft YaHei" panose="020B0503020204020204" pitchFamily="34" charset="-122"/>
                <a:ea typeface="Microsoft YaHei" panose="020B0503020204020204" pitchFamily="34" charset="-122"/>
                <a:cs typeface="Arial" panose="020B0604020202020204" pitchFamily="34" charset="0"/>
              </a:rPr>
              <a:t>月</a:t>
            </a:r>
            <a:r>
              <a:rPr lang="en-US" altLang="zh-CN" sz="900" b="1" dirty="0">
                <a:latin typeface="Microsoft YaHei" panose="020B0503020204020204" pitchFamily="34" charset="-122"/>
                <a:ea typeface="Microsoft YaHei" panose="020B0503020204020204" pitchFamily="34" charset="-122"/>
                <a:cs typeface="Arial" panose="020B0604020202020204" pitchFamily="34" charset="0"/>
              </a:rPr>
              <a:t>3-8</a:t>
            </a:r>
            <a:r>
              <a:rPr lang="zh-CN" altLang="en-US" sz="900" b="1" dirty="0">
                <a:latin typeface="Microsoft YaHei" panose="020B0503020204020204" pitchFamily="34" charset="-122"/>
                <a:ea typeface="Microsoft YaHei" panose="020B0503020204020204" pitchFamily="34" charset="-122"/>
                <a:cs typeface="Arial" panose="020B0604020202020204" pitchFamily="34" charset="0"/>
              </a:rPr>
              <a:t>日，喀山联邦大学外事副校长访华</a:t>
            </a:r>
            <a:endParaRPr lang="ru-RU" altLang="zh-CN" sz="900" b="1" dirty="0">
              <a:latin typeface="Microsoft YaHei" panose="020B0503020204020204" pitchFamily="34" charset="-122"/>
              <a:ea typeface="Microsoft YaHei" panose="020B0503020204020204" pitchFamily="34" charset="-122"/>
              <a:cs typeface="Arial" panose="020B0604020202020204" pitchFamily="34" charset="0"/>
            </a:endParaRPr>
          </a:p>
          <a:p>
            <a:pPr algn="ctr"/>
            <a:r>
              <a:rPr lang="ru-RU" sz="700" b="1" dirty="0">
                <a:latin typeface="PT Sans" panose="020B0503020203020204" pitchFamily="34" charset="-52"/>
                <a:cs typeface="Arial" panose="020B0604020202020204" pitchFamily="34" charset="0"/>
              </a:rPr>
              <a:t>3-8 июля 2025 г.</a:t>
            </a:r>
            <a:r>
              <a:rPr lang="ru-RU" sz="700" dirty="0">
                <a:latin typeface="PT Sans" panose="020B0503020203020204" pitchFamily="34" charset="-52"/>
                <a:cs typeface="Arial" panose="020B0604020202020204" pitchFamily="34" charset="0"/>
              </a:rPr>
              <a:t> – визит проректора по внешним связям КФУ </a:t>
            </a:r>
            <a:r>
              <a:rPr lang="ru-RU" sz="700" b="1" dirty="0">
                <a:latin typeface="PT Sans" panose="020B0503020203020204" pitchFamily="34" charset="-52"/>
                <a:cs typeface="Arial" panose="020B0604020202020204" pitchFamily="34" charset="0"/>
              </a:rPr>
              <a:t>в Китай</a:t>
            </a:r>
          </a:p>
        </p:txBody>
      </p:sp>
      <p:pic>
        <p:nvPicPr>
          <p:cNvPr id="29" name="Picture 2" descr="https://cdn-media-tassphoto.tass.ru/photohosting_v3/albummedia/2035210/2/conversions/russiachinaforum2025.tass.photo_183208_1280.jpg?t=1755525087">
            <a:extLst>
              <a:ext uri="{FF2B5EF4-FFF2-40B4-BE49-F238E27FC236}">
                <a16:creationId xmlns:a16="http://schemas.microsoft.com/office/drawing/2014/main" id="{792BCB67-7C81-4823-9508-CA129C9BAC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69" t="20405" r="23709" b="32295"/>
          <a:stretch/>
        </p:blipFill>
        <p:spPr bwMode="auto">
          <a:xfrm>
            <a:off x="4129110" y="772209"/>
            <a:ext cx="3384376" cy="1597089"/>
          </a:xfrm>
          <a:prstGeom prst="rect">
            <a:avLst/>
          </a:prstGeom>
          <a:noFill/>
          <a:extLst>
            <a:ext uri="{909E8E84-426E-40DD-AFC4-6F175D3DCCD1}">
              <a14:hiddenFill xmlns:a14="http://schemas.microsoft.com/office/drawing/2010/main">
                <a:solidFill>
                  <a:srgbClr val="FFFFFF"/>
                </a:solidFill>
              </a14:hiddenFill>
            </a:ext>
          </a:extLst>
        </p:spPr>
      </p:pic>
      <p:sp>
        <p:nvSpPr>
          <p:cNvPr id="30" name="Прямоугольник 29">
            <a:extLst>
              <a:ext uri="{FF2B5EF4-FFF2-40B4-BE49-F238E27FC236}">
                <a16:creationId xmlns:a16="http://schemas.microsoft.com/office/drawing/2014/main" id="{C6BCB11D-EBA2-47DE-A450-34A597C359E4}"/>
              </a:ext>
            </a:extLst>
          </p:cNvPr>
          <p:cNvSpPr/>
          <p:nvPr/>
        </p:nvSpPr>
        <p:spPr>
          <a:xfrm>
            <a:off x="4073150" y="2331445"/>
            <a:ext cx="4891338" cy="816057"/>
          </a:xfrm>
          <a:prstGeom prst="rect">
            <a:avLst/>
          </a:prstGeom>
          <a:ln w="3175">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15000"/>
              </a:lnSpc>
              <a:spcAft>
                <a:spcPts val="1000"/>
              </a:spcAft>
            </a:pPr>
            <a:r>
              <a:rPr lang="en-US" altLang="zh-CN" sz="800" b="1" dirty="0">
                <a:latin typeface="Microsoft YaHei" panose="020B0503020204020204" pitchFamily="34" charset="-122"/>
                <a:ea typeface="Microsoft YaHei" panose="020B0503020204020204" pitchFamily="34" charset="-122"/>
                <a:cs typeface="Times New Roman" panose="02020603050405020304" pitchFamily="18" charset="0"/>
              </a:rPr>
              <a:t>2025</a:t>
            </a:r>
            <a:r>
              <a:rPr lang="zh-CN" altLang="en-US" sz="800" b="1" dirty="0">
                <a:latin typeface="Microsoft YaHei" panose="020B0503020204020204" pitchFamily="34" charset="-122"/>
                <a:ea typeface="Microsoft YaHei" panose="020B0503020204020204" pitchFamily="34" charset="-122"/>
                <a:cs typeface="Times New Roman" panose="02020603050405020304" pitchFamily="18" charset="0"/>
              </a:rPr>
              <a:t>年</a:t>
            </a:r>
            <a:r>
              <a:rPr lang="en-US" altLang="zh-CN" sz="800" b="1" dirty="0">
                <a:latin typeface="Microsoft YaHei" panose="020B0503020204020204" pitchFamily="34" charset="-122"/>
                <a:ea typeface="Microsoft YaHei" panose="020B0503020204020204" pitchFamily="34" charset="-122"/>
                <a:cs typeface="Times New Roman" panose="02020603050405020304" pitchFamily="18" charset="0"/>
              </a:rPr>
              <a:t>8</a:t>
            </a:r>
            <a:r>
              <a:rPr lang="zh-CN" altLang="en-US" sz="800" b="1"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CN" sz="800" b="1" dirty="0">
                <a:latin typeface="Microsoft YaHei" panose="020B0503020204020204" pitchFamily="34" charset="-122"/>
                <a:ea typeface="Microsoft YaHei" panose="020B0503020204020204" pitchFamily="34" charset="-122"/>
                <a:cs typeface="Times New Roman" panose="02020603050405020304" pitchFamily="18" charset="0"/>
              </a:rPr>
              <a:t>18</a:t>
            </a:r>
            <a:r>
              <a:rPr lang="zh-CN" altLang="en-US" sz="800" b="1" dirty="0">
                <a:latin typeface="Microsoft YaHei" panose="020B0503020204020204" pitchFamily="34" charset="-122"/>
                <a:ea typeface="Microsoft YaHei" panose="020B0503020204020204" pitchFamily="34" charset="-122"/>
                <a:cs typeface="Times New Roman" panose="02020603050405020304" pitchFamily="18" charset="0"/>
              </a:rPr>
              <a:t>日，在第三届“萌芽：俄罗斯与中国的互利合作”国际论坛期间，喀山联邦大学举办了专题讨论会，主题为“俄罗斯联邦与中华人民共和国的教育和科学合作：新目标和发展趋势”</a:t>
            </a:r>
            <a:endParaRPr lang="ru-RU" altLang="zh-CN" sz="800" b="1" dirty="0">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ct val="115000"/>
              </a:lnSpc>
              <a:spcAft>
                <a:spcPts val="1000"/>
              </a:spcAft>
            </a:pPr>
            <a:r>
              <a:rPr lang="ru-RU" sz="600" b="1" dirty="0">
                <a:latin typeface="PT Sans" panose="020B0503020203020204"/>
                <a:ea typeface="Times New Roman" panose="02020603050405020304" pitchFamily="18" charset="0"/>
                <a:cs typeface="Times New Roman" panose="02020603050405020304" pitchFamily="18" charset="0"/>
              </a:rPr>
              <a:t>18 августа 2025 г. </a:t>
            </a:r>
            <a:r>
              <a:rPr lang="ru-RU" sz="600" dirty="0">
                <a:latin typeface="PT Sans" panose="020B0503020203020204"/>
                <a:ea typeface="Times New Roman" panose="02020603050405020304" pitchFamily="18" charset="0"/>
                <a:cs typeface="Times New Roman" panose="02020603050405020304" pitchFamily="18" charset="0"/>
              </a:rPr>
              <a:t>– </a:t>
            </a:r>
            <a:r>
              <a:rPr lang="ru-RU" sz="600" dirty="0">
                <a:latin typeface="PT Sans" panose="020B0503020203020204"/>
                <a:ea typeface="Calibri" panose="020F0502020204030204" pitchFamily="34" charset="0"/>
                <a:cs typeface="Times New Roman" panose="02020603050405020304" pitchFamily="18" charset="0"/>
              </a:rPr>
              <a:t>в рамках </a:t>
            </a:r>
            <a:r>
              <a:rPr lang="en-US" sz="600" dirty="0">
                <a:latin typeface="Times New Roman" panose="02020603050405020304" pitchFamily="18" charset="0"/>
                <a:ea typeface="Calibri" panose="020F0502020204030204" pitchFamily="34" charset="0"/>
                <a:cs typeface="Times New Roman" panose="02020603050405020304" pitchFamily="18" charset="0"/>
              </a:rPr>
              <a:t>III</a:t>
            </a:r>
            <a:r>
              <a:rPr lang="ru-RU" sz="600" dirty="0">
                <a:latin typeface="PT Sans" panose="020B0503020203020204"/>
                <a:ea typeface="Calibri" panose="020F0502020204030204" pitchFamily="34" charset="0"/>
                <a:cs typeface="Times New Roman" panose="02020603050405020304" pitchFamily="18" charset="0"/>
              </a:rPr>
              <a:t> Международного форума «РОСТКИ: Россия и Китай – взаимовыгодное сотрудничество» состоялась панельная сессия КФУ на тему:</a:t>
            </a:r>
            <a:r>
              <a:rPr lang="ru-RU" sz="600" dirty="0">
                <a:latin typeface="PT Sans" panose="020B0503020203020204"/>
                <a:ea typeface="Times New Roman" panose="02020603050405020304" pitchFamily="18" charset="0"/>
                <a:cs typeface="Times New Roman" panose="02020603050405020304" pitchFamily="18" charset="0"/>
              </a:rPr>
              <a:t> </a:t>
            </a:r>
            <a:r>
              <a:rPr lang="ru-RU" sz="600" b="1" dirty="0">
                <a:latin typeface="PT Sans" panose="020B0503020203020204"/>
                <a:ea typeface="Calibri" panose="020F0502020204030204" pitchFamily="34" charset="0"/>
                <a:cs typeface="Times New Roman" panose="02020603050405020304" pitchFamily="18" charset="0"/>
              </a:rPr>
              <a:t>«Образовательное и научное сотрудничество Российской Федерации и Китайской Народной Республики: новые проекты и тренды развития»</a:t>
            </a:r>
            <a:r>
              <a:rPr lang="ru-RU" sz="600" dirty="0">
                <a:latin typeface="PT Sans" panose="020B0503020203020204"/>
                <a:ea typeface="Calibri" panose="020F0502020204030204" pitchFamily="34" charset="0"/>
                <a:cs typeface="Times New Roman" panose="02020603050405020304" pitchFamily="18" charset="0"/>
              </a:rPr>
              <a:t>. </a:t>
            </a:r>
            <a:endParaRPr lang="ru-RU" sz="600" dirty="0">
              <a:effectLst/>
              <a:latin typeface="PT Sans" panose="020B0503020203020204"/>
              <a:ea typeface="Calibri" panose="020F0502020204030204" pitchFamily="34" charset="0"/>
              <a:cs typeface="Times New Roman" panose="02020603050405020304" pitchFamily="18" charset="0"/>
            </a:endParaRPr>
          </a:p>
        </p:txBody>
      </p:sp>
      <p:pic>
        <p:nvPicPr>
          <p:cNvPr id="31" name="Picture 10" descr="https://media.kpfu.ru/sites/default/files/2025-08/IMG_1272.jpg">
            <a:extLst>
              <a:ext uri="{FF2B5EF4-FFF2-40B4-BE49-F238E27FC236}">
                <a16:creationId xmlns:a16="http://schemas.microsoft.com/office/drawing/2014/main" id="{634227D4-9EAA-4FA9-9399-0D8D6AA94B8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92" r="11318"/>
          <a:stretch/>
        </p:blipFill>
        <p:spPr bwMode="auto">
          <a:xfrm>
            <a:off x="7539437" y="949529"/>
            <a:ext cx="1571229" cy="13605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https://media.kpfu.ru/sites/default/files/2025-08/IMG_1165.jpg">
            <a:extLst>
              <a:ext uri="{FF2B5EF4-FFF2-40B4-BE49-F238E27FC236}">
                <a16:creationId xmlns:a16="http://schemas.microsoft.com/office/drawing/2014/main" id="{829F0657-2299-4D05-B6A9-C6639C386D0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06" r="2576" b="14661"/>
          <a:stretch/>
        </p:blipFill>
        <p:spPr bwMode="auto">
          <a:xfrm>
            <a:off x="5689511" y="3087092"/>
            <a:ext cx="3139555" cy="192853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2B15D65-4C35-47A8-A385-B817CCCE2B23}"/>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喀山联邦大学与中国的合作</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СОТРУДНИЧЕСТВО КФУ – КНР  </a:t>
            </a:r>
            <a:endParaRPr lang="ru-RU" sz="1600" b="1" dirty="0">
              <a:latin typeface="PT Sans" panose="020B0503020203020204" pitchFamily="34" charset="-52"/>
            </a:endParaRPr>
          </a:p>
        </p:txBody>
      </p:sp>
      <p:pic>
        <p:nvPicPr>
          <p:cNvPr id="19" name="Рисунок 18">
            <a:extLst>
              <a:ext uri="{FF2B5EF4-FFF2-40B4-BE49-F238E27FC236}">
                <a16:creationId xmlns:a16="http://schemas.microsoft.com/office/drawing/2014/main" id="{5B77B939-1488-41B8-BB9C-A8A0168A8A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0" name="TextBox 19">
            <a:extLst>
              <a:ext uri="{FF2B5EF4-FFF2-40B4-BE49-F238E27FC236}">
                <a16:creationId xmlns:a16="http://schemas.microsoft.com/office/drawing/2014/main" id="{A957F280-B173-43CA-9C3B-228570BA0415}"/>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6" name="TextBox 25">
            <a:extLst>
              <a:ext uri="{FF2B5EF4-FFF2-40B4-BE49-F238E27FC236}">
                <a16:creationId xmlns:a16="http://schemas.microsoft.com/office/drawing/2014/main" id="{73C89FE0-DC2B-4E7D-A98B-561F89FA1316}"/>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405080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87CA9C6-5D5E-4469-8947-4D4B234258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9A2F4149-03B7-412B-904A-CB9F4F902FC4}"/>
              </a:ext>
            </a:extLst>
          </p:cNvPr>
          <p:cNvSpPr txBox="1"/>
          <p:nvPr/>
        </p:nvSpPr>
        <p:spPr>
          <a:xfrm>
            <a:off x="2699792" y="2352121"/>
            <a:ext cx="4493538" cy="954107"/>
          </a:xfrm>
          <a:prstGeom prst="rect">
            <a:avLst/>
          </a:prstGeom>
          <a:noFill/>
        </p:spPr>
        <p:txBody>
          <a:bodyPr wrap="none" rtlCol="0">
            <a:spAutoFit/>
          </a:bodyPr>
          <a:lstStyle/>
          <a:p>
            <a:pPr algn="just"/>
            <a:r>
              <a:rPr lang="zh-CN" altLang="en-US" sz="2800" b="1" dirty="0">
                <a:solidFill>
                  <a:schemeClr val="bg1"/>
                </a:solidFill>
                <a:latin typeface="Microsoft YaHei" panose="020B0503020204020204" pitchFamily="34" charset="-122"/>
                <a:ea typeface="Microsoft YaHei" panose="020B0503020204020204" pitchFamily="34" charset="-122"/>
              </a:rPr>
              <a:t>热烈欢迎来喀山联邦大学！</a:t>
            </a:r>
            <a:endParaRPr lang="ru-RU" sz="2800" b="1" dirty="0">
              <a:solidFill>
                <a:schemeClr val="bg1"/>
              </a:solidFill>
              <a:latin typeface="Microsoft YaHei" panose="020B0503020204020204" pitchFamily="34" charset="-122"/>
              <a:ea typeface="Microsoft YaHei" panose="020B0503020204020204" pitchFamily="34" charset="-122"/>
            </a:endParaRPr>
          </a:p>
          <a:p>
            <a:pPr algn="just"/>
            <a:endParaRPr lang="en-US" sz="2800" b="1" dirty="0">
              <a:solidFill>
                <a:schemeClr val="bg1"/>
              </a:solidFill>
              <a:latin typeface="PT Sans" panose="020B0503020203020204" pitchFamily="34" charset="-52"/>
            </a:endParaRPr>
          </a:p>
        </p:txBody>
      </p:sp>
      <p:sp>
        <p:nvSpPr>
          <p:cNvPr id="5" name="TextBox 4">
            <a:extLst>
              <a:ext uri="{FF2B5EF4-FFF2-40B4-BE49-F238E27FC236}">
                <a16:creationId xmlns:a16="http://schemas.microsoft.com/office/drawing/2014/main" id="{8784955D-EF23-4BA7-AEF3-6D162BE37186}"/>
              </a:ext>
            </a:extLst>
          </p:cNvPr>
          <p:cNvSpPr txBox="1"/>
          <p:nvPr/>
        </p:nvSpPr>
        <p:spPr>
          <a:xfrm>
            <a:off x="6009815" y="3670866"/>
            <a:ext cx="2306601" cy="938719"/>
          </a:xfrm>
          <a:prstGeom prst="rect">
            <a:avLst/>
          </a:prstGeom>
          <a:noFill/>
        </p:spPr>
        <p:txBody>
          <a:bodyPr wrap="square" rtlCol="0">
            <a:spAutoFit/>
          </a:bodyPr>
          <a:lstStyle/>
          <a:p>
            <a:r>
              <a:rPr lang="zh-CN" altLang="en-US" sz="1100" dirty="0">
                <a:solidFill>
                  <a:schemeClr val="bg1"/>
                </a:solidFill>
                <a:latin typeface="Microsoft YaHei" panose="020B0503020204020204" pitchFamily="34" charset="-122"/>
                <a:ea typeface="Microsoft YaHei" panose="020B0503020204020204" pitchFamily="34" charset="-122"/>
              </a:rPr>
              <a:t>合作问题</a:t>
            </a:r>
            <a:endParaRPr lang="en-US" sz="1100" dirty="0">
              <a:solidFill>
                <a:schemeClr val="bg1"/>
              </a:solidFill>
            </a:endParaRPr>
          </a:p>
          <a:p>
            <a:r>
              <a:rPr lang="en-US" sz="1100" dirty="0">
                <a:solidFill>
                  <a:schemeClr val="bg1"/>
                </a:solidFill>
                <a:hlinkClick r:id="rId3">
                  <a:extLst>
                    <a:ext uri="{A12FA001-AC4F-418D-AE19-62706E023703}">
                      <ahyp:hlinkClr xmlns:ahyp="http://schemas.microsoft.com/office/drawing/2018/hyperlinkcolor" val="tx"/>
                    </a:ext>
                  </a:extLst>
                </a:hlinkClick>
              </a:rPr>
              <a:t>inter@kpfu.ru</a:t>
            </a:r>
            <a:endParaRPr lang="en-US" sz="1100" dirty="0">
              <a:solidFill>
                <a:schemeClr val="bg1"/>
              </a:solidFill>
            </a:endParaRPr>
          </a:p>
          <a:p>
            <a:endParaRPr lang="en-US" sz="1100" dirty="0">
              <a:solidFill>
                <a:schemeClr val="bg1"/>
              </a:solidFill>
            </a:endParaRPr>
          </a:p>
          <a:p>
            <a:r>
              <a:rPr lang="zh-CN" altLang="en-US" sz="1100" dirty="0">
                <a:solidFill>
                  <a:schemeClr val="bg1"/>
                </a:solidFill>
                <a:latin typeface="Microsoft YaHei" panose="020B0503020204020204" pitchFamily="34" charset="-122"/>
                <a:ea typeface="Microsoft YaHei" panose="020B0503020204020204" pitchFamily="34" charset="-122"/>
              </a:rPr>
              <a:t>教育问题</a:t>
            </a:r>
            <a:endParaRPr lang="en-US" sz="1100" dirty="0">
              <a:solidFill>
                <a:schemeClr val="bg1"/>
              </a:solidFill>
            </a:endParaRPr>
          </a:p>
          <a:p>
            <a:r>
              <a:rPr lang="en-US" sz="1100" dirty="0">
                <a:solidFill>
                  <a:schemeClr val="bg1"/>
                </a:solidFill>
                <a:hlinkClick r:id="rId4">
                  <a:extLst>
                    <a:ext uri="{A12FA001-AC4F-418D-AE19-62706E023703}">
                      <ahyp:hlinkClr xmlns:ahyp="http://schemas.microsoft.com/office/drawing/2018/hyperlinkcolor" val="tx"/>
                    </a:ext>
                  </a:extLst>
                </a:hlinkClick>
              </a:rPr>
              <a:t>admission@kpfu.ru</a:t>
            </a:r>
            <a:endParaRPr lang="en-US" sz="1100" dirty="0">
              <a:solidFill>
                <a:schemeClr val="bg1"/>
              </a:solidFill>
            </a:endParaRPr>
          </a:p>
        </p:txBody>
      </p:sp>
    </p:spTree>
    <p:extLst>
      <p:ext uri="{BB962C8B-B14F-4D97-AF65-F5344CB8AC3E}">
        <p14:creationId xmlns:p14="http://schemas.microsoft.com/office/powerpoint/2010/main" val="768909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94354" y="125848"/>
            <a:ext cx="5341025" cy="338520"/>
          </a:xfrm>
          <a:prstGeom prst="rect">
            <a:avLst/>
          </a:prstGeom>
          <a:noFill/>
        </p:spPr>
        <p:txBody>
          <a:bodyPr wrap="square" lIns="91404" tIns="45702" rIns="91404" bIns="45702" rtlCol="0">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1" normalizeH="0" baseline="0" noProof="0" dirty="0">
                <a:ln>
                  <a:noFill/>
                </a:ln>
                <a:solidFill>
                  <a:srgbClr val="FFFFFF"/>
                </a:solidFill>
                <a:effectLst/>
                <a:uLnTx/>
                <a:uFillTx/>
                <a:latin typeface="PT Sans" panose="020B0503020203020204"/>
              </a:rPr>
              <a:t>КАЗАНСКИЙ ФЕДЕРАЛЬНЫЙ УНИВЕРСИТЕТ</a:t>
            </a:r>
            <a:r>
              <a:rPr kumimoji="0" lang="ru-RU" sz="1600" b="1" i="0" u="none" strike="noStrike" kern="1200" cap="none" spc="-1" normalizeH="0" baseline="0" noProof="0" dirty="0">
                <a:ln>
                  <a:noFill/>
                </a:ln>
                <a:solidFill>
                  <a:srgbClr val="FFFFFF"/>
                </a:solidFill>
                <a:effectLst/>
                <a:uLnTx/>
                <a:uFillTx/>
                <a:latin typeface="PT Sans" panose="020B0503020203020204"/>
                <a:cs typeface="Calibri" panose="020F0502020204030204" pitchFamily="34" charset="0"/>
              </a:rPr>
              <a:t> 2010 - 2026</a:t>
            </a:r>
          </a:p>
        </p:txBody>
      </p:sp>
      <p:sp>
        <p:nvSpPr>
          <p:cNvPr id="22" name="Штриховая стрелка вправо 21"/>
          <p:cNvSpPr/>
          <p:nvPr/>
        </p:nvSpPr>
        <p:spPr>
          <a:xfrm rot="522114">
            <a:off x="2696198" y="1770267"/>
            <a:ext cx="779435" cy="267933"/>
          </a:xfrm>
          <a:prstGeom prst="stripedRightArrow">
            <a:avLst>
              <a:gd name="adj1" fmla="val 64773"/>
              <a:gd name="adj2" fmla="val 50000"/>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Штриховая стрелка вправо 22"/>
          <p:cNvSpPr/>
          <p:nvPr/>
        </p:nvSpPr>
        <p:spPr>
          <a:xfrm rot="8939947">
            <a:off x="6554619" y="1548678"/>
            <a:ext cx="769657" cy="351513"/>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Прямоугольник 23"/>
          <p:cNvSpPr/>
          <p:nvPr/>
        </p:nvSpPr>
        <p:spPr>
          <a:xfrm>
            <a:off x="7230102" y="2080906"/>
            <a:ext cx="1775700" cy="482834"/>
          </a:xfrm>
          <a:prstGeom prst="rect">
            <a:avLst/>
          </a:prstGeom>
        </p:spPr>
        <p:txBody>
          <a:bodyPr wrap="square" lIns="81926" tIns="40962" rIns="81926" bIns="40962">
            <a:spAutoFit/>
          </a:bodyPr>
          <a:lstStyle/>
          <a:p>
            <a:pPr algn="ctr" defTabSz="819056">
              <a:defRPr/>
            </a:pPr>
            <a:r>
              <a:rPr lang="zh-CN" altLang="en-US" sz="1000" spc="-15" dirty="0">
                <a:latin typeface="Microsoft YaHei" panose="020B0503020204020204" pitchFamily="34" charset="-122"/>
                <a:ea typeface="Microsoft YaHei" panose="020B0503020204020204" pitchFamily="34" charset="-122"/>
                <a:cs typeface="Calibri"/>
              </a:rPr>
              <a:t>卡玛国立工程学院</a:t>
            </a:r>
            <a:endParaRPr lang="zh-CN" altLang="en-US" sz="1000" dirty="0">
              <a:latin typeface="Microsoft YaHei" panose="020B0503020204020204" pitchFamily="34" charset="-122"/>
              <a:ea typeface="Microsoft YaHei" panose="020B0503020204020204" pitchFamily="34" charset="-122"/>
              <a:cs typeface="Calibri"/>
            </a:endParaRP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Камская Инженерно-экономическая академия в Набережных Челнах</a:t>
            </a:r>
          </a:p>
        </p:txBody>
      </p:sp>
      <p:sp>
        <p:nvSpPr>
          <p:cNvPr id="35" name="TextBox 34"/>
          <p:cNvSpPr txBox="1"/>
          <p:nvPr/>
        </p:nvSpPr>
        <p:spPr>
          <a:xfrm>
            <a:off x="3525392" y="495424"/>
            <a:ext cx="2825112" cy="436667"/>
          </a:xfrm>
          <a:prstGeom prst="rect">
            <a:avLst/>
          </a:prstGeom>
          <a:noFill/>
        </p:spPr>
        <p:txBody>
          <a:bodyPr wrap="square" lIns="81926" tIns="40962" rIns="81926" bIns="40962">
            <a:spAutoFit/>
          </a:bodyPr>
          <a:lstStyle/>
          <a:p>
            <a:pPr algn="ctr" defTabSz="819056">
              <a:defRPr/>
            </a:pPr>
            <a:r>
              <a:rPr lang="zh-CN" altLang="en-US" sz="1200" b="1" spc="-20" dirty="0">
                <a:latin typeface="Microsoft YaHei" panose="020B0503020204020204" pitchFamily="34" charset="-122"/>
                <a:ea typeface="Microsoft YaHei" panose="020B0503020204020204" pitchFamily="34" charset="-122"/>
                <a:cs typeface="Calibri"/>
              </a:rPr>
              <a:t>喀山联邦大学</a:t>
            </a:r>
            <a:endParaRPr lang="en-US" sz="1200" dirty="0">
              <a:latin typeface="Microsoft YaHei" panose="020B0503020204020204" pitchFamily="34" charset="-122"/>
              <a:ea typeface="Microsoft YaHei" panose="020B0503020204020204" pitchFamily="34" charset="-122"/>
              <a:cs typeface="Calibri"/>
            </a:endParaRP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effectLst/>
                <a:uLnTx/>
                <a:uFillTx/>
                <a:latin typeface="PT Sans" panose="020B0503020203020204"/>
              </a:rPr>
              <a:t>Казанский  федеральный университет</a:t>
            </a:r>
          </a:p>
        </p:txBody>
      </p:sp>
      <p:sp>
        <p:nvSpPr>
          <p:cNvPr id="36" name="Прямоугольник 35"/>
          <p:cNvSpPr/>
          <p:nvPr/>
        </p:nvSpPr>
        <p:spPr>
          <a:xfrm>
            <a:off x="941936" y="2061589"/>
            <a:ext cx="1796042" cy="482868"/>
          </a:xfrm>
          <a:prstGeom prst="rect">
            <a:avLst/>
          </a:prstGeom>
        </p:spPr>
        <p:txBody>
          <a:bodyPr wrap="square" lIns="81958" tIns="40979" rIns="81958" bIns="40979">
            <a:spAutoFit/>
          </a:bodyPr>
          <a:lstStyle/>
          <a:p>
            <a:pPr algn="ctr" defTabSz="819056">
              <a:defRPr/>
            </a:pPr>
            <a:r>
              <a:rPr lang="zh-CN" altLang="en-US" sz="1000" spc="-15" dirty="0">
                <a:latin typeface="Microsoft YaHei" panose="020B0503020204020204" pitchFamily="34" charset="-122"/>
                <a:ea typeface="Microsoft YaHei" panose="020B0503020204020204" pitchFamily="34" charset="-122"/>
                <a:cs typeface="Calibri"/>
              </a:rPr>
              <a:t>喀山国立财经大学</a:t>
            </a:r>
            <a:endParaRPr lang="zh-CN" altLang="en-US" sz="1000" dirty="0">
              <a:latin typeface="Microsoft YaHei" panose="020B0503020204020204" pitchFamily="34" charset="-122"/>
              <a:ea typeface="Microsoft YaHei" panose="020B0503020204020204" pitchFamily="34" charset="-122"/>
              <a:cs typeface="Calibri"/>
            </a:endParaRP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Казанский финансово-экономический институт</a:t>
            </a:r>
          </a:p>
        </p:txBody>
      </p:sp>
      <p:sp>
        <p:nvSpPr>
          <p:cNvPr id="37" name="Штриховая стрелка вправо 36"/>
          <p:cNvSpPr/>
          <p:nvPr/>
        </p:nvSpPr>
        <p:spPr>
          <a:xfrm rot="19836548">
            <a:off x="2691453" y="2489745"/>
            <a:ext cx="653422" cy="391639"/>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vert="horz"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37"/>
          <p:cNvSpPr txBox="1"/>
          <p:nvPr/>
        </p:nvSpPr>
        <p:spPr>
          <a:xfrm rot="19799122">
            <a:off x="2616306" y="2576980"/>
            <a:ext cx="733489" cy="255929"/>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PT Sans" panose="020B0503020203020204"/>
              </a:rPr>
              <a:t>2012</a:t>
            </a:r>
            <a:endParaRPr kumimoji="0" lang="ru-RU" sz="1600" b="1" i="0" u="none" strike="noStrike" kern="1200" cap="none" spc="0" normalizeH="0" baseline="0" noProof="0" dirty="0">
              <a:ln>
                <a:noFill/>
              </a:ln>
              <a:solidFill>
                <a:prstClr val="black"/>
              </a:solidFill>
              <a:effectLst/>
              <a:uLnTx/>
              <a:uFillTx/>
              <a:latin typeface="PT Sans" panose="020B0503020203020204"/>
            </a:endParaRPr>
          </a:p>
        </p:txBody>
      </p:sp>
      <p:sp>
        <p:nvSpPr>
          <p:cNvPr id="39" name="TextBox 38"/>
          <p:cNvSpPr txBox="1"/>
          <p:nvPr/>
        </p:nvSpPr>
        <p:spPr>
          <a:xfrm rot="19657338">
            <a:off x="6643386" y="1550926"/>
            <a:ext cx="700770" cy="255929"/>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PT Sans" panose="020B0503020203020204"/>
              </a:rPr>
              <a:t>2012</a:t>
            </a:r>
            <a:endParaRPr kumimoji="0" lang="ru-RU" sz="1600" b="1" i="0" u="none" strike="noStrike" kern="1200" cap="none" spc="0" normalizeH="0" baseline="0" noProof="0" dirty="0">
              <a:ln>
                <a:noFill/>
              </a:ln>
              <a:solidFill>
                <a:prstClr val="black"/>
              </a:solidFill>
              <a:effectLst/>
              <a:uLnTx/>
              <a:uFillTx/>
              <a:latin typeface="PT Sans" panose="020B0503020203020204"/>
            </a:endParaRPr>
          </a:p>
        </p:txBody>
      </p:sp>
      <p:sp>
        <p:nvSpPr>
          <p:cNvPr id="40" name="TextBox 39"/>
          <p:cNvSpPr txBox="1"/>
          <p:nvPr/>
        </p:nvSpPr>
        <p:spPr>
          <a:xfrm rot="480186">
            <a:off x="2688205" y="1768104"/>
            <a:ext cx="700770" cy="255929"/>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PT Sans" panose="020B0503020203020204"/>
              </a:rPr>
              <a:t>2012</a:t>
            </a:r>
            <a:endParaRPr kumimoji="0" lang="ru-RU" sz="1600" b="1" i="0" u="none" strike="noStrike" kern="1200" cap="none" spc="0" normalizeH="0" baseline="0" noProof="0" dirty="0">
              <a:ln>
                <a:noFill/>
              </a:ln>
              <a:solidFill>
                <a:prstClr val="black"/>
              </a:solidFill>
              <a:effectLst/>
              <a:uLnTx/>
              <a:uFillTx/>
              <a:latin typeface="PT Sans" panose="020B0503020203020204"/>
            </a:endParaRPr>
          </a:p>
        </p:txBody>
      </p:sp>
      <p:sp>
        <p:nvSpPr>
          <p:cNvPr id="43" name="AutoShape 2" descr="https://apf.mail.ru/cgi-bin/readmsg?id=14816255960000000270;0;5&amp;af_preview=1&amp;exif=1">
            <a:hlinkClick r:id="rId3"/>
          </p:cNvPr>
          <p:cNvSpPr>
            <a:spLocks noChangeAspect="1" noChangeArrowheads="1"/>
          </p:cNvSpPr>
          <p:nvPr/>
        </p:nvSpPr>
        <p:spPr bwMode="auto">
          <a:xfrm>
            <a:off x="492920" y="-144463"/>
            <a:ext cx="27432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1961" tIns="40979" rIns="81961" bIns="40979" numCol="1" anchor="t" anchorCtr="0" compatLnSpc="1">
            <a:prstTxWarp prst="textNoShape">
              <a:avLst/>
            </a:prstTxWarp>
          </a:bodyPr>
          <a:lstStyle/>
          <a:p>
            <a:pPr marL="0" marR="0" lvl="0" indent="0" algn="l" defTabSz="684239"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44" name="AutoShape 4" descr="https://apf.mail.ru/cgi-bin/readmsg?id=14816255960000000270;0;5&amp;af_preview=1&amp;exif=1">
            <a:hlinkClick r:id="rId3"/>
          </p:cNvPr>
          <p:cNvSpPr>
            <a:spLocks noChangeAspect="1" noChangeArrowheads="1"/>
          </p:cNvSpPr>
          <p:nvPr/>
        </p:nvSpPr>
        <p:spPr bwMode="auto">
          <a:xfrm>
            <a:off x="630080" y="7951"/>
            <a:ext cx="27432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1961" tIns="40979" rIns="81961" bIns="40979" numCol="1" anchor="t" anchorCtr="0" compatLnSpc="1">
            <a:prstTxWarp prst="textNoShape">
              <a:avLst/>
            </a:prstTxWarp>
          </a:bodyPr>
          <a:lstStyle/>
          <a:p>
            <a:pPr marL="0" marR="0" lvl="0" indent="0" algn="l" defTabSz="684239"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При КФУ будет создан научный центр мирового уровня по освоению жидких  углеводородов | Медиа портал - Казанский (Приволжский) Федеральный  Университе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373"/>
          <a:stretch/>
        </p:blipFill>
        <p:spPr bwMode="auto">
          <a:xfrm>
            <a:off x="3461356" y="966062"/>
            <a:ext cx="2889148" cy="1768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Организации: Казанский государственный финансово-экономический институт,  Росси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33" y="742984"/>
            <a:ext cx="1664752" cy="132625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Студенты ИНЭКА собирают подписи под письмом к президенту РФ с просьбой  отменить присоединение к КФУ — Татцентр.ру"/>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8" descr="Студенты ИНЭКА собирают подписи под письмом к президенту РФ с просьбой  отменить присоединение к КФУ — Татцентр.ру"/>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8" name="Picture 10" descr="Приволжский кластерный университет «Автомобилестроение» | ИНЭКА"/>
          <p:cNvPicPr>
            <a:picLocks noChangeAspect="1" noChangeArrowheads="1"/>
          </p:cNvPicPr>
          <p:nvPr/>
        </p:nvPicPr>
        <p:blipFill rotWithShape="1">
          <a:blip r:embed="rId6">
            <a:extLst>
              <a:ext uri="{28A0092B-C50C-407E-A947-70E740481C1C}">
                <a14:useLocalDpi xmlns:a14="http://schemas.microsoft.com/office/drawing/2010/main" val="0"/>
              </a:ext>
            </a:extLst>
          </a:blip>
          <a:srcRect l="20534"/>
          <a:stretch/>
        </p:blipFill>
        <p:spPr bwMode="auto">
          <a:xfrm>
            <a:off x="7313023" y="666597"/>
            <a:ext cx="1620091" cy="13823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 descr="АГМУ"/>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204683" y="3421523"/>
            <a:ext cx="1532588" cy="112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Штриховая стрелка вправо 61"/>
          <p:cNvSpPr/>
          <p:nvPr/>
        </p:nvSpPr>
        <p:spPr>
          <a:xfrm rot="13335511">
            <a:off x="5448847" y="2887993"/>
            <a:ext cx="540009" cy="380174"/>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p:cNvSpPr txBox="1"/>
          <p:nvPr/>
        </p:nvSpPr>
        <p:spPr>
          <a:xfrm rot="2454963">
            <a:off x="5453736" y="2970999"/>
            <a:ext cx="592846" cy="255917"/>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PT Sans" panose="020B0503020203020204"/>
              </a:rPr>
              <a:t>2010</a:t>
            </a:r>
            <a:endParaRPr kumimoji="0" lang="ru-RU" sz="1600" b="1" i="0" u="none" strike="noStrike" kern="1200" cap="none" spc="0" normalizeH="0" baseline="0" noProof="0" dirty="0">
              <a:ln>
                <a:noFill/>
              </a:ln>
              <a:solidFill>
                <a:prstClr val="black"/>
              </a:solidFill>
              <a:effectLst/>
              <a:uLnTx/>
              <a:uFillTx/>
              <a:latin typeface="PT Sans" panose="020B0503020203020204"/>
            </a:endParaRPr>
          </a:p>
        </p:txBody>
      </p:sp>
      <p:sp>
        <p:nvSpPr>
          <p:cNvPr id="64" name="TextBox 63"/>
          <p:cNvSpPr txBox="1"/>
          <p:nvPr/>
        </p:nvSpPr>
        <p:spPr>
          <a:xfrm>
            <a:off x="5036270" y="4592005"/>
            <a:ext cx="1736844" cy="359723"/>
          </a:xfrm>
          <a:prstGeom prst="rect">
            <a:avLst/>
          </a:prstGeom>
          <a:noFill/>
        </p:spPr>
        <p:txBody>
          <a:bodyPr wrap="square" lIns="81926" tIns="40962" rIns="81926" bIns="40962" rtlCol="0">
            <a:spAutoFit/>
          </a:bodyPr>
          <a:lstStyle/>
          <a:p>
            <a:pPr algn="ctr" defTabSz="819056">
              <a:defRPr/>
            </a:pPr>
            <a:r>
              <a:rPr lang="zh-CN" altLang="en-US" sz="1000" dirty="0">
                <a:latin typeface="Microsoft YaHei" panose="020B0503020204020204" pitchFamily="34" charset="-122"/>
                <a:ea typeface="Microsoft YaHei" panose="020B0503020204020204" pitchFamily="34" charset="-122"/>
                <a:cs typeface="Calibri"/>
              </a:rPr>
              <a:t>鞑靼斯坦国立行政学院</a:t>
            </a: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Академия госслужбы РТ</a:t>
            </a:r>
          </a:p>
        </p:txBody>
      </p:sp>
      <p:pic>
        <p:nvPicPr>
          <p:cNvPr id="1026" name="Picture 2" descr="Пополнение в семье alma ma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7486" y="2808120"/>
            <a:ext cx="1705245" cy="1143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Татарский государственный гуманитарно-педагогический университет, ВУЗ, ул.  Татарстан, 2, Вахитовский район, Казань, Россия — Яндекс.Карты"/>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375" y="2850599"/>
            <a:ext cx="1620973" cy="121573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04791" y="4066329"/>
            <a:ext cx="1820925" cy="615551"/>
          </a:xfrm>
          <a:prstGeom prst="rect">
            <a:avLst/>
          </a:prstGeom>
        </p:spPr>
        <p:txBody>
          <a:bodyPr wrap="square" lIns="91438" tIns="45719" rIns="91438" bIns="45719">
            <a:spAutoFit/>
          </a:bodyPr>
          <a:lstStyle/>
          <a:p>
            <a:pPr algn="ctr">
              <a:defRPr/>
            </a:pPr>
            <a:r>
              <a:rPr lang="zh-CN" altLang="en-US" sz="1000" dirty="0">
                <a:latin typeface="Microsoft YaHei" panose="020B0503020204020204" pitchFamily="34" charset="-122"/>
                <a:ea typeface="Microsoft YaHei" panose="020B0503020204020204" pitchFamily="34" charset="-122"/>
                <a:cs typeface="Calibri"/>
              </a:rPr>
              <a:t>塔塔儿国立文学师范大学</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rPr>
              <a:t>Татарский государственный гуманитарно-педагогический университет</a:t>
            </a:r>
          </a:p>
        </p:txBody>
      </p:sp>
      <p:pic>
        <p:nvPicPr>
          <p:cNvPr id="1030" name="Picture 6" descr="Елабужский государственный педагогический университет. ЕГПУ: факультеты"/>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467"/>
          <a:stretch/>
        </p:blipFill>
        <p:spPr bwMode="auto">
          <a:xfrm>
            <a:off x="3246213" y="3433781"/>
            <a:ext cx="1565700" cy="1110075"/>
          </a:xfrm>
          <a:prstGeom prst="rect">
            <a:avLst/>
          </a:prstGeom>
          <a:noFill/>
          <a:extLst>
            <a:ext uri="{909E8E84-426E-40DD-AFC4-6F175D3DCCD1}">
              <a14:hiddenFill xmlns:a14="http://schemas.microsoft.com/office/drawing/2010/main">
                <a:solidFill>
                  <a:srgbClr val="FFFFFF"/>
                </a:solidFill>
              </a14:hiddenFill>
            </a:ext>
          </a:extLst>
        </p:spPr>
      </p:pic>
      <p:sp>
        <p:nvSpPr>
          <p:cNvPr id="41" name="Штриховая стрелка вправо 40"/>
          <p:cNvSpPr/>
          <p:nvPr/>
        </p:nvSpPr>
        <p:spPr>
          <a:xfrm rot="18900000">
            <a:off x="3766536" y="3000841"/>
            <a:ext cx="512683" cy="357416"/>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vert="horz"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rot="18900000">
            <a:off x="3622051" y="3076762"/>
            <a:ext cx="733489" cy="255929"/>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PT Sans" panose="020B0503020203020204"/>
              </a:rPr>
              <a:t>2012</a:t>
            </a:r>
            <a:endParaRPr kumimoji="0" lang="ru-RU" sz="1600" b="1" i="0" u="none" strike="noStrike" kern="1200" cap="none" spc="0" normalizeH="0" baseline="0" noProof="0" dirty="0">
              <a:ln>
                <a:noFill/>
              </a:ln>
              <a:solidFill>
                <a:prstClr val="black"/>
              </a:solidFill>
              <a:effectLst/>
              <a:uLnTx/>
              <a:uFillTx/>
              <a:latin typeface="PT Sans" panose="020B0503020203020204"/>
            </a:endParaRPr>
          </a:p>
        </p:txBody>
      </p:sp>
      <p:sp>
        <p:nvSpPr>
          <p:cNvPr id="8" name="Прямоугольник 7"/>
          <p:cNvSpPr/>
          <p:nvPr/>
        </p:nvSpPr>
        <p:spPr>
          <a:xfrm>
            <a:off x="2987824" y="4526395"/>
            <a:ext cx="2160240" cy="492440"/>
          </a:xfrm>
          <a:prstGeom prst="rect">
            <a:avLst/>
          </a:prstGeom>
        </p:spPr>
        <p:txBody>
          <a:bodyPr wrap="square" lIns="91438" tIns="45719" rIns="91438" bIns="45719">
            <a:spAutoFit/>
          </a:bodyPr>
          <a:lstStyle/>
          <a:p>
            <a:pPr algn="ctr" fontAlgn="base">
              <a:defRPr/>
            </a:pPr>
            <a:r>
              <a:rPr lang="zh-CN" altLang="en-US" sz="1000" spc="-5" dirty="0">
                <a:latin typeface="Microsoft YaHei" panose="020B0503020204020204" pitchFamily="34" charset="-122"/>
                <a:ea typeface="Microsoft YaHei" panose="020B0503020204020204" pitchFamily="34" charset="-122"/>
                <a:cs typeface="Calibri"/>
              </a:rPr>
              <a:t>叶拉布加国立师范大学</a:t>
            </a:r>
            <a:endParaRPr lang="zh-CN" altLang="en-US" sz="1000" dirty="0">
              <a:latin typeface="Microsoft YaHei" panose="020B0503020204020204" pitchFamily="34" charset="-122"/>
              <a:ea typeface="Microsoft YaHei" panose="020B0503020204020204" pitchFamily="34" charset="-122"/>
              <a:cs typeface="Calibri"/>
            </a:endParaRPr>
          </a:p>
          <a:p>
            <a:pPr marL="0" marR="0" lvl="0" indent="0" algn="ctr" defTabSz="914378" rtl="0" eaLnBrk="1" fontAlgn="base"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rPr>
              <a:t>Елабужский государственный педагогический университет</a:t>
            </a:r>
          </a:p>
        </p:txBody>
      </p:sp>
      <p:sp>
        <p:nvSpPr>
          <p:cNvPr id="45" name="TextBox 44"/>
          <p:cNvSpPr txBox="1"/>
          <p:nvPr/>
        </p:nvSpPr>
        <p:spPr>
          <a:xfrm>
            <a:off x="7265329" y="3952827"/>
            <a:ext cx="1705245" cy="636722"/>
          </a:xfrm>
          <a:prstGeom prst="rect">
            <a:avLst/>
          </a:prstGeom>
          <a:noFill/>
        </p:spPr>
        <p:txBody>
          <a:bodyPr wrap="square" lIns="81926" tIns="40962" rIns="81926" bIns="40962" rtlCol="0">
            <a:spAutoFit/>
          </a:bodyPr>
          <a:lstStyle/>
          <a:p>
            <a:pPr marL="12700" marR="12700" indent="1270" algn="ctr"/>
            <a:r>
              <a:rPr lang="zh-CN" altLang="en-US" sz="1000" dirty="0">
                <a:latin typeface="Microsoft YaHei" panose="020B0503020204020204" pitchFamily="34" charset="-122"/>
                <a:ea typeface="Microsoft YaHei" panose="020B0503020204020204" pitchFamily="34" charset="-122"/>
                <a:cs typeface="Calibri"/>
              </a:rPr>
              <a:t>俄罗斯经济学院</a:t>
            </a:r>
          </a:p>
          <a:p>
            <a:pPr marL="12700" marR="12700" indent="1270" algn="ctr"/>
            <a:r>
              <a:rPr lang="zh-CN" altLang="en-US" sz="1000" dirty="0">
                <a:latin typeface="Microsoft YaHei" panose="020B0503020204020204" pitchFamily="34" charset="-122"/>
                <a:ea typeface="Microsoft YaHei" panose="020B0503020204020204" pitchFamily="34" charset="-122"/>
                <a:cs typeface="Calibri"/>
              </a:rPr>
              <a:t>喀山分校</a:t>
            </a: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Казанский филиал РЭУ им. </a:t>
            </a:r>
            <a:r>
              <a:rPr kumimoji="0" lang="ru-RU" sz="800" b="0" i="0" u="none" strike="noStrike" kern="1200" cap="none" spc="0" normalizeH="0" baseline="0" noProof="0" dirty="0" err="1">
                <a:ln>
                  <a:noFill/>
                </a:ln>
                <a:solidFill>
                  <a:prstClr val="black"/>
                </a:solidFill>
                <a:effectLst/>
                <a:uLnTx/>
                <a:uFillTx/>
                <a:latin typeface="PT Sans" panose="020B0503020203020204"/>
                <a:cs typeface="Arial" panose="020B0604020202020204" pitchFamily="34" charset="0"/>
              </a:rPr>
              <a:t>Г.В.Плеханова</a:t>
            </a:r>
            <a:endPar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endParaRPr>
          </a:p>
        </p:txBody>
      </p:sp>
      <p:sp>
        <p:nvSpPr>
          <p:cNvPr id="46" name="Штриховая стрелка вправо 45"/>
          <p:cNvSpPr/>
          <p:nvPr/>
        </p:nvSpPr>
        <p:spPr>
          <a:xfrm rot="12449218">
            <a:off x="6363501" y="2687347"/>
            <a:ext cx="825457" cy="380174"/>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TextBox 46"/>
          <p:cNvSpPr txBox="1"/>
          <p:nvPr/>
        </p:nvSpPr>
        <p:spPr>
          <a:xfrm rot="1820488">
            <a:off x="6495133" y="2743963"/>
            <a:ext cx="592846" cy="255917"/>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PT Sans" panose="020B0503020203020204"/>
              </a:rPr>
              <a:t>2015</a:t>
            </a:r>
            <a:endParaRPr kumimoji="0" lang="ru-RU" sz="1600" b="1" i="0" u="none" strike="noStrike" kern="1200" cap="none" spc="0" normalizeH="0" baseline="0" noProof="0" dirty="0">
              <a:ln>
                <a:noFill/>
              </a:ln>
              <a:solidFill>
                <a:prstClr val="black"/>
              </a:solidFill>
              <a:effectLst/>
              <a:uLnTx/>
              <a:uFillTx/>
              <a:latin typeface="PT Sans" panose="020B0503020203020204"/>
            </a:endParaRPr>
          </a:p>
        </p:txBody>
      </p:sp>
      <p:pic>
        <p:nvPicPr>
          <p:cNvPr id="49" name="Рисунок 48">
            <a:extLst>
              <a:ext uri="{FF2B5EF4-FFF2-40B4-BE49-F238E27FC236}">
                <a16:creationId xmlns:a16="http://schemas.microsoft.com/office/drawing/2014/main" id="{3A7AB520-B6ED-48FE-97FD-03333CEED1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48" name="Рисунок 47">
            <a:extLst>
              <a:ext uri="{FF2B5EF4-FFF2-40B4-BE49-F238E27FC236}">
                <a16:creationId xmlns:a16="http://schemas.microsoft.com/office/drawing/2014/main" id="{C81BEA3D-3D16-4C66-B5A3-DC88D3E9DF7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52" name="TextBox 51">
            <a:extLst>
              <a:ext uri="{FF2B5EF4-FFF2-40B4-BE49-F238E27FC236}">
                <a16:creationId xmlns:a16="http://schemas.microsoft.com/office/drawing/2014/main" id="{94B20583-EF4E-4C5C-B4D4-2E28CCDCCDA1}"/>
              </a:ext>
            </a:extLst>
          </p:cNvPr>
          <p:cNvSpPr txBox="1"/>
          <p:nvPr/>
        </p:nvSpPr>
        <p:spPr>
          <a:xfrm>
            <a:off x="998931" y="107111"/>
            <a:ext cx="7989494" cy="338554"/>
          </a:xfrm>
          <a:prstGeom prst="rect">
            <a:avLst/>
          </a:prstGeom>
          <a:noFill/>
        </p:spPr>
        <p:txBody>
          <a:bodyPr wrap="square" rtlCol="0">
            <a:spAutoFit/>
          </a:bodyPr>
          <a:lstStyle/>
          <a:p>
            <a:r>
              <a:rPr lang="zh-CN" altLang="en-US" sz="1600" b="1" spc="-15" dirty="0">
                <a:latin typeface="Microsoft YaHei" panose="020B0503020204020204" pitchFamily="34" charset="-122"/>
                <a:ea typeface="Microsoft YaHei" panose="020B0503020204020204" pitchFamily="34" charset="-122"/>
                <a:cs typeface="Calibri"/>
              </a:rPr>
              <a:t>喀山联邦大学 </a:t>
            </a:r>
            <a:r>
              <a:rPr lang="en-US" altLang="zh-CN" sz="1600" b="1" spc="-15" dirty="0">
                <a:latin typeface="Microsoft YaHei" panose="020B0503020204020204" pitchFamily="34" charset="-122"/>
                <a:ea typeface="Microsoft YaHei" panose="020B0503020204020204" pitchFamily="34" charset="-122"/>
                <a:cs typeface="Calibri"/>
              </a:rPr>
              <a:t>2010-202</a:t>
            </a:r>
            <a:r>
              <a:rPr lang="ru-RU" altLang="zh-CN" sz="1600" b="1" spc="-15" dirty="0">
                <a:latin typeface="Microsoft YaHei" panose="020B0503020204020204" pitchFamily="34" charset="-122"/>
                <a:ea typeface="Microsoft YaHei" panose="020B0503020204020204" pitchFamily="34" charset="-122"/>
                <a:cs typeface="Calibri"/>
              </a:rPr>
              <a:t>6 </a:t>
            </a:r>
            <a:r>
              <a:rPr lang="ru-RU" sz="1200" b="1" dirty="0">
                <a:latin typeface="PT Sans" panose="020B0503020203020204" pitchFamily="34" charset="-52"/>
              </a:rPr>
              <a:t>КАЗАНСКИЙ ФЕДЕРАЛЬНЫЙ УНИВЕРСИТЕТ 2010-2026</a:t>
            </a:r>
            <a:endParaRPr lang="ru-RU" sz="1600" b="1" dirty="0">
              <a:latin typeface="PT Sans" panose="020B0503020203020204" pitchFamily="34" charset="-52"/>
            </a:endParaRPr>
          </a:p>
        </p:txBody>
      </p:sp>
      <p:sp>
        <p:nvSpPr>
          <p:cNvPr id="53" name="TextBox 52">
            <a:extLst>
              <a:ext uri="{FF2B5EF4-FFF2-40B4-BE49-F238E27FC236}">
                <a16:creationId xmlns:a16="http://schemas.microsoft.com/office/drawing/2014/main" id="{2F44D246-BCED-47D2-9B18-DCA97B2017F9}"/>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54" name="TextBox 53">
            <a:extLst>
              <a:ext uri="{FF2B5EF4-FFF2-40B4-BE49-F238E27FC236}">
                <a16:creationId xmlns:a16="http://schemas.microsoft.com/office/drawing/2014/main" id="{47AA1A78-639C-444E-BD82-FB57AFE021C9}"/>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170857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7948" y="105566"/>
            <a:ext cx="5342665" cy="338520"/>
          </a:xfrm>
          <a:prstGeom prst="rect">
            <a:avLst/>
          </a:prstGeom>
          <a:noFill/>
        </p:spPr>
        <p:txBody>
          <a:bodyPr wrap="square" lIns="91404" tIns="45702" rIns="91404" bIns="45702" rtlCol="0">
            <a:spAutoFit/>
          </a:bodyPr>
          <a:lstStyle/>
          <a:p>
            <a:pPr marL="0" marR="0" lvl="0" indent="0" algn="l" defTabSz="457142"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1" normalizeH="0" baseline="0" noProof="0" dirty="0">
                <a:ln>
                  <a:noFill/>
                </a:ln>
                <a:solidFill>
                  <a:srgbClr val="FFFFFF"/>
                </a:solidFill>
                <a:effectLst/>
                <a:uLnTx/>
                <a:uFillTx/>
                <a:latin typeface="PT Sans" panose="020B0503020203020204"/>
              </a:rPr>
              <a:t>КАЗАНСКИЙ ФЕДЕРАЛЬНЫЙ УНИВЕРСИТЕТ</a:t>
            </a:r>
            <a:r>
              <a:rPr kumimoji="0" lang="ru-RU" sz="1600" b="1" i="0" u="none" strike="noStrike" kern="1200" cap="none" spc="-1" normalizeH="0" baseline="0" noProof="0" dirty="0">
                <a:ln>
                  <a:noFill/>
                </a:ln>
                <a:solidFill>
                  <a:srgbClr val="FFFFFF"/>
                </a:solidFill>
                <a:effectLst/>
                <a:uLnTx/>
                <a:uFillTx/>
                <a:latin typeface="PT Sans" panose="020B0503020203020204"/>
                <a:cs typeface="Calibri" panose="020F0502020204030204" pitchFamily="34" charset="0"/>
              </a:rPr>
              <a:t> 2010 - 2026</a:t>
            </a:r>
          </a:p>
        </p:txBody>
      </p:sp>
      <p:sp>
        <p:nvSpPr>
          <p:cNvPr id="34" name="TextBox 33"/>
          <p:cNvSpPr txBox="1"/>
          <p:nvPr/>
        </p:nvSpPr>
        <p:spPr>
          <a:xfrm>
            <a:off x="998101" y="4679982"/>
            <a:ext cx="1961210" cy="359757"/>
          </a:xfrm>
          <a:prstGeom prst="rect">
            <a:avLst/>
          </a:prstGeom>
          <a:noFill/>
        </p:spPr>
        <p:txBody>
          <a:bodyPr wrap="square" lIns="81958" tIns="40979" rIns="81958" bIns="40979" rtlCol="0">
            <a:spAutoFit/>
          </a:bodyPr>
          <a:lstStyle/>
          <a:p>
            <a:pPr algn="ctr" defTabSz="684239">
              <a:defRPr/>
            </a:pPr>
            <a:r>
              <a:rPr lang="zh-CN" altLang="en-US" sz="1000" spc="-10" dirty="0">
                <a:latin typeface="Microsoft YaHei" panose="020B0503020204020204" pitchFamily="34" charset="-122"/>
                <a:ea typeface="Microsoft YaHei" panose="020B0503020204020204" pitchFamily="34" charset="-122"/>
                <a:cs typeface="Calibri"/>
              </a:rPr>
              <a:t>大学附属医院</a:t>
            </a:r>
            <a:endParaRPr lang="zh-CN" altLang="en-US" sz="1000" dirty="0">
              <a:latin typeface="Microsoft YaHei" panose="020B0503020204020204" pitchFamily="34" charset="-122"/>
              <a:ea typeface="Microsoft YaHei" panose="020B0503020204020204" pitchFamily="34" charset="-122"/>
              <a:cs typeface="Calibri"/>
            </a:endParaRPr>
          </a:p>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Комплекс медицинских учреждений</a:t>
            </a:r>
          </a:p>
        </p:txBody>
      </p:sp>
      <p:sp>
        <p:nvSpPr>
          <p:cNvPr id="33" name="Штриховая стрелка вправо 32"/>
          <p:cNvSpPr/>
          <p:nvPr/>
        </p:nvSpPr>
        <p:spPr>
          <a:xfrm rot="1600300">
            <a:off x="2921603" y="1241515"/>
            <a:ext cx="583013" cy="253284"/>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2016</a:t>
            </a:r>
          </a:p>
        </p:txBody>
      </p:sp>
      <p:sp>
        <p:nvSpPr>
          <p:cNvPr id="43" name="AutoShape 2" descr="https://apf.mail.ru/cgi-bin/readmsg?id=14816255960000000270;0;5&amp;af_preview=1&amp;exif=1">
            <a:hlinkClick r:id="rId3"/>
          </p:cNvPr>
          <p:cNvSpPr>
            <a:spLocks noChangeAspect="1" noChangeArrowheads="1"/>
          </p:cNvSpPr>
          <p:nvPr/>
        </p:nvSpPr>
        <p:spPr bwMode="auto">
          <a:xfrm>
            <a:off x="492920" y="-144463"/>
            <a:ext cx="27432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1961" tIns="40979" rIns="81961" bIns="40979" numCol="1" anchor="t" anchorCtr="0" compatLnSpc="1">
            <a:prstTxWarp prst="textNoShape">
              <a:avLst/>
            </a:prstTxWarp>
          </a:bodyPr>
          <a:lstStyle/>
          <a:p>
            <a:pPr marL="0" marR="0" lvl="0" indent="0" algn="l" defTabSz="684239"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44" name="AutoShape 4" descr="https://apf.mail.ru/cgi-bin/readmsg?id=14816255960000000270;0;5&amp;af_preview=1&amp;exif=1">
            <a:hlinkClick r:id="rId3"/>
          </p:cNvPr>
          <p:cNvSpPr>
            <a:spLocks noChangeAspect="1" noChangeArrowheads="1"/>
          </p:cNvSpPr>
          <p:nvPr/>
        </p:nvSpPr>
        <p:spPr bwMode="auto">
          <a:xfrm>
            <a:off x="630080" y="7951"/>
            <a:ext cx="27432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1961" tIns="40979" rIns="81961" bIns="40979" numCol="1" anchor="t" anchorCtr="0" compatLnSpc="1">
            <a:prstTxWarp prst="textNoShape">
              <a:avLst/>
            </a:prstTxWarp>
          </a:bodyPr>
          <a:lstStyle/>
          <a:p>
            <a:pPr marL="0" marR="0" lvl="0" indent="0" algn="l" defTabSz="684239"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pic>
        <p:nvPicPr>
          <p:cNvPr id="2052" name="Picture 4" descr="Поликлиника по ул. Вишневского, 2 | ПКБ КАЗАНЬ"/>
          <p:cNvPicPr>
            <a:picLocks noChangeAspect="1" noChangeArrowheads="1"/>
          </p:cNvPicPr>
          <p:nvPr/>
        </p:nvPicPr>
        <p:blipFill rotWithShape="1">
          <a:blip r:embed="rId4">
            <a:extLst>
              <a:ext uri="{28A0092B-C50C-407E-A947-70E740481C1C}">
                <a14:useLocalDpi xmlns:a14="http://schemas.microsoft.com/office/drawing/2010/main" val="0"/>
              </a:ext>
            </a:extLst>
          </a:blip>
          <a:srcRect l="5192" r="11962" b="37414"/>
          <a:stretch/>
        </p:blipFill>
        <p:spPr bwMode="auto">
          <a:xfrm>
            <a:off x="987067" y="681739"/>
            <a:ext cx="1931026" cy="10940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Университетская клиника Казань, КФУ, Чехова, 1а к B, Казань — 2ГИС"/>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620"/>
          <a:stretch/>
        </p:blipFill>
        <p:spPr bwMode="auto">
          <a:xfrm>
            <a:off x="987067" y="1969438"/>
            <a:ext cx="1931026" cy="1156280"/>
          </a:xfrm>
          <a:prstGeom prst="rect">
            <a:avLst/>
          </a:prstGeom>
          <a:noFill/>
          <a:extLst>
            <a:ext uri="{909E8E84-426E-40DD-AFC4-6F175D3DCCD1}">
              <a14:hiddenFill xmlns:a14="http://schemas.microsoft.com/office/drawing/2010/main">
                <a:solidFill>
                  <a:srgbClr val="FFFFFF"/>
                </a:solidFill>
              </a14:hiddenFill>
            </a:ext>
          </a:extLst>
        </p:spPr>
      </p:pic>
      <p:sp>
        <p:nvSpPr>
          <p:cNvPr id="27" name="Штриховая стрелка вправо 26"/>
          <p:cNvSpPr/>
          <p:nvPr/>
        </p:nvSpPr>
        <p:spPr>
          <a:xfrm>
            <a:off x="2884373" y="2140877"/>
            <a:ext cx="521865" cy="255408"/>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prstClr val="black"/>
                </a:solidFill>
                <a:effectLst/>
                <a:uLnTx/>
                <a:uFillTx/>
                <a:latin typeface="Calibri"/>
                <a:ea typeface="+mn-ea"/>
                <a:cs typeface="+mn-cs"/>
              </a:rPr>
              <a:t>2016</a:t>
            </a:r>
          </a:p>
        </p:txBody>
      </p:sp>
      <p:pic>
        <p:nvPicPr>
          <p:cNvPr id="2056" name="Picture 8" descr="Университетская клиника Казань, КФУ, Волкова, 18, Казань — 2ГИС"/>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528" b="14569"/>
          <a:stretch/>
        </p:blipFill>
        <p:spPr bwMode="auto">
          <a:xfrm>
            <a:off x="998101" y="3497725"/>
            <a:ext cx="1961209" cy="1182343"/>
          </a:xfrm>
          <a:prstGeom prst="rect">
            <a:avLst/>
          </a:prstGeom>
          <a:noFill/>
          <a:extLst>
            <a:ext uri="{909E8E84-426E-40DD-AFC4-6F175D3DCCD1}">
              <a14:hiddenFill xmlns:a14="http://schemas.microsoft.com/office/drawing/2010/main">
                <a:solidFill>
                  <a:srgbClr val="FFFFFF"/>
                </a:solidFill>
              </a14:hiddenFill>
            </a:ext>
          </a:extLst>
        </p:spPr>
      </p:pic>
      <p:sp>
        <p:nvSpPr>
          <p:cNvPr id="23" name="Штриховая стрелка вправо 22"/>
          <p:cNvSpPr/>
          <p:nvPr/>
        </p:nvSpPr>
        <p:spPr>
          <a:xfrm rot="19175022">
            <a:off x="2992419" y="3122725"/>
            <a:ext cx="707517" cy="362564"/>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2016</a:t>
            </a:r>
          </a:p>
        </p:txBody>
      </p:sp>
      <p:sp>
        <p:nvSpPr>
          <p:cNvPr id="24" name="Прямоугольник 23"/>
          <p:cNvSpPr/>
          <p:nvPr/>
        </p:nvSpPr>
        <p:spPr>
          <a:xfrm>
            <a:off x="7309665" y="1776061"/>
            <a:ext cx="1707736" cy="236612"/>
          </a:xfrm>
          <a:prstGeom prst="rect">
            <a:avLst/>
          </a:prstGeom>
        </p:spPr>
        <p:txBody>
          <a:bodyPr wrap="square" lIns="81926" tIns="40962" rIns="81926" bIns="40962">
            <a:spAutoFit/>
          </a:bodyPr>
          <a:lstStyle/>
          <a:p>
            <a:pPr defTabSz="819056">
              <a:defRPr/>
            </a:pPr>
            <a:r>
              <a:rPr lang="zh-CN" altLang="en-US" sz="1000" spc="-5" dirty="0">
                <a:latin typeface="Microsoft YaHei" panose="020B0503020204020204" pitchFamily="34" charset="-122"/>
                <a:ea typeface="Microsoft YaHei" panose="020B0503020204020204" pitchFamily="34" charset="-122"/>
                <a:cs typeface="Calibri"/>
              </a:rPr>
              <a:t>信息技术寄宿学校</a:t>
            </a:r>
            <a:r>
              <a:rPr lang="ru-RU" altLang="zh-CN" sz="800" dirty="0">
                <a:latin typeface="Microsoft YaHei" panose="020B0503020204020204" pitchFamily="34" charset="-122"/>
                <a:ea typeface="Microsoft YaHei" panose="020B0503020204020204" pitchFamily="34" charset="-122"/>
              </a:rPr>
              <a:t>  </a:t>
            </a:r>
            <a:r>
              <a:rPr kumimoji="0" lang="en-US" sz="800" b="0" i="0" u="none" strike="noStrike" kern="1200" cap="none" spc="0" normalizeH="0" baseline="0" noProof="0" dirty="0">
                <a:ln>
                  <a:noFill/>
                </a:ln>
                <a:solidFill>
                  <a:prstClr val="black"/>
                </a:solidFill>
                <a:effectLst/>
                <a:uLnTx/>
                <a:uFillTx/>
                <a:latin typeface="Calibri"/>
                <a:cs typeface="Arial" panose="020B0604020202020204" pitchFamily="34" charset="0"/>
              </a:rPr>
              <a:t>IT-</a:t>
            </a: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лицей</a:t>
            </a:r>
          </a:p>
        </p:txBody>
      </p:sp>
      <p:pic>
        <p:nvPicPr>
          <p:cNvPr id="25" name="Picture 2" descr="IT-лицей КФУ - Казанский (Приволжский) федеральный университет"/>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955"/>
          <a:stretch/>
        </p:blipFill>
        <p:spPr bwMode="auto">
          <a:xfrm>
            <a:off x="7291759" y="642123"/>
            <a:ext cx="1670969" cy="1145678"/>
          </a:xfrm>
          <a:prstGeom prst="rect">
            <a:avLst/>
          </a:prstGeom>
          <a:noFill/>
          <a:extLst>
            <a:ext uri="{909E8E84-426E-40DD-AFC4-6F175D3DCCD1}">
              <a14:hiddenFill xmlns:a14="http://schemas.microsoft.com/office/drawing/2010/main">
                <a:solidFill>
                  <a:srgbClr val="FFFFFF"/>
                </a:solidFill>
              </a14:hiddenFill>
            </a:ext>
          </a:extLst>
        </p:spPr>
      </p:pic>
      <p:sp>
        <p:nvSpPr>
          <p:cNvPr id="30" name="Штриховая стрелка вправо 29"/>
          <p:cNvSpPr/>
          <p:nvPr/>
        </p:nvSpPr>
        <p:spPr>
          <a:xfrm rot="13273172">
            <a:off x="6133255" y="3272172"/>
            <a:ext cx="1100112" cy="391639"/>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vert="horz"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1" name="Штриховая стрелка вправо 30"/>
          <p:cNvSpPr/>
          <p:nvPr/>
        </p:nvSpPr>
        <p:spPr>
          <a:xfrm rot="8573991">
            <a:off x="6532780" y="1108422"/>
            <a:ext cx="731671" cy="344769"/>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vert="horz"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2" name="TextBox 31"/>
          <p:cNvSpPr txBox="1"/>
          <p:nvPr/>
        </p:nvSpPr>
        <p:spPr>
          <a:xfrm rot="2209688">
            <a:off x="6431913" y="3382789"/>
            <a:ext cx="614595" cy="244341"/>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2020            </a:t>
            </a:r>
            <a:endParaRPr kumimoji="0" lang="ru-RU"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Прямоугольник 34"/>
          <p:cNvSpPr/>
          <p:nvPr/>
        </p:nvSpPr>
        <p:spPr>
          <a:xfrm>
            <a:off x="7026363" y="4679982"/>
            <a:ext cx="2097208" cy="3692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91386" tIns="45693" rIns="91386" bIns="45693">
            <a:spAutoFit/>
          </a:bodyPr>
          <a:lstStyle/>
          <a:p>
            <a:pPr algn="ctr" defTabSz="457142">
              <a:defRPr/>
            </a:pPr>
            <a:r>
              <a:rPr lang="zh-CN" altLang="en-US" sz="1000" spc="-5" dirty="0">
                <a:latin typeface="Microsoft YaHei" panose="020B0503020204020204" pitchFamily="34" charset="-122"/>
                <a:ea typeface="Microsoft YaHei" panose="020B0503020204020204" pitchFamily="34" charset="-122"/>
                <a:cs typeface="Calibri"/>
              </a:rPr>
              <a:t>叶拉布加市大学附属学校</a:t>
            </a:r>
            <a:endParaRPr lang="zh-CN" altLang="en-US" sz="1000" dirty="0">
              <a:latin typeface="Microsoft YaHei" panose="020B0503020204020204" pitchFamily="34" charset="-122"/>
              <a:ea typeface="Microsoft YaHei" panose="020B0503020204020204" pitchFamily="34" charset="-122"/>
              <a:cs typeface="Calibri"/>
            </a:endParaRPr>
          </a:p>
          <a:p>
            <a:pPr marL="0" marR="0" lvl="0" indent="0" algn="ctr" defTabSz="457142"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itchFamily="34" charset="0"/>
              </a:rPr>
              <a:t>Школа «Университетская» г. Елабуга</a:t>
            </a:r>
          </a:p>
        </p:txBody>
      </p:sp>
      <p:pic>
        <p:nvPicPr>
          <p:cNvPr id="36" name="Picture 6" descr="Университетская школа\Елабужский институт КФУ - Казанский (Приволжский)  федеральный университет"/>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674"/>
          <a:stretch/>
        </p:blipFill>
        <p:spPr bwMode="auto">
          <a:xfrm>
            <a:off x="7273374" y="3594965"/>
            <a:ext cx="1707737" cy="11128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rot="19324629">
            <a:off x="6541197" y="1155772"/>
            <a:ext cx="712212" cy="244341"/>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2012            </a:t>
            </a:r>
            <a:endParaRPr kumimoji="0" lang="ru-RU"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Прямоугольник 37"/>
          <p:cNvSpPr/>
          <p:nvPr/>
        </p:nvSpPr>
        <p:spPr>
          <a:xfrm>
            <a:off x="7309664" y="3110663"/>
            <a:ext cx="1707737" cy="359723"/>
          </a:xfrm>
          <a:prstGeom prst="rect">
            <a:avLst/>
          </a:prstGeom>
        </p:spPr>
        <p:txBody>
          <a:bodyPr wrap="square" lIns="81926" tIns="40962" rIns="81926" bIns="40962">
            <a:spAutoFit/>
          </a:bodyPr>
          <a:lstStyle/>
          <a:p>
            <a:pPr algn="ctr" defTabSz="819056">
              <a:defRPr/>
            </a:pPr>
            <a:r>
              <a:rPr lang="zh-CN" altLang="en-US" sz="1000" spc="-5" dirty="0">
                <a:latin typeface="Microsoft YaHei" panose="020B0503020204020204" pitchFamily="34" charset="-122"/>
                <a:ea typeface="Microsoft YaHei" panose="020B0503020204020204" pitchFamily="34" charset="-122"/>
                <a:cs typeface="Calibri"/>
              </a:rPr>
              <a:t>罗巴切夫斯基学校</a:t>
            </a:r>
            <a:endParaRPr lang="en-US" sz="1000" b="1" spc="-5" dirty="0">
              <a:latin typeface="Microsoft YaHei" panose="020B0503020204020204" pitchFamily="34" charset="-122"/>
              <a:ea typeface="Microsoft YaHei" panose="020B0503020204020204" pitchFamily="34" charset="-122"/>
              <a:cs typeface="Calibri"/>
            </a:endParaRP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Лицей им. Н.И.</a:t>
            </a:r>
            <a:r>
              <a:rPr lang="en-US" sz="800" dirty="0">
                <a:solidFill>
                  <a:prstClr val="black"/>
                </a:solidFill>
                <a:latin typeface="PT Sans" panose="020B0503020203020204"/>
                <a:cs typeface="Arial" panose="020B0604020202020204" pitchFamily="34" charset="0"/>
              </a:rPr>
              <a:t> </a:t>
            </a:r>
            <a:r>
              <a:rPr kumimoji="0" lang="ru-RU" sz="800" b="0" i="0" u="none" strike="noStrike" kern="1200" cap="none" spc="0" normalizeH="0" baseline="0" noProof="0" dirty="0">
                <a:ln>
                  <a:noFill/>
                </a:ln>
                <a:solidFill>
                  <a:prstClr val="black"/>
                </a:solidFill>
                <a:effectLst/>
                <a:uLnTx/>
                <a:uFillTx/>
                <a:latin typeface="PT Sans" panose="020B0503020203020204"/>
                <a:cs typeface="Arial" panose="020B0604020202020204" pitchFamily="34" charset="0"/>
              </a:rPr>
              <a:t>Лобачевского</a:t>
            </a:r>
          </a:p>
        </p:txBody>
      </p:sp>
      <p:pic>
        <p:nvPicPr>
          <p:cNvPr id="39" name="Picture 4" descr="В Лицее имени Н.И. Лобачевского КФУ прозвенел последний звонок | Медиа  портал - Казанский (Приволжский) Федеральный Университет"/>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91758" y="2002026"/>
            <a:ext cx="1707736" cy="1062979"/>
          </a:xfrm>
          <a:prstGeom prst="rect">
            <a:avLst/>
          </a:prstGeom>
          <a:noFill/>
          <a:extLst>
            <a:ext uri="{909E8E84-426E-40DD-AFC4-6F175D3DCCD1}">
              <a14:hiddenFill xmlns:a14="http://schemas.microsoft.com/office/drawing/2010/main">
                <a:solidFill>
                  <a:srgbClr val="FFFFFF"/>
                </a:solidFill>
              </a14:hiddenFill>
            </a:ext>
          </a:extLst>
        </p:spPr>
      </p:pic>
      <p:sp>
        <p:nvSpPr>
          <p:cNvPr id="41" name="Штриховая стрелка вправо 40"/>
          <p:cNvSpPr/>
          <p:nvPr/>
        </p:nvSpPr>
        <p:spPr>
          <a:xfrm rot="10800000">
            <a:off x="6489308" y="2017847"/>
            <a:ext cx="736784" cy="347178"/>
          </a:xfrm>
          <a:prstGeom prst="stripedRightArrow">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vert="horz"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2" name="TextBox 41"/>
          <p:cNvSpPr txBox="1"/>
          <p:nvPr/>
        </p:nvSpPr>
        <p:spPr>
          <a:xfrm>
            <a:off x="6579546" y="2070214"/>
            <a:ext cx="712212" cy="244341"/>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2013            </a:t>
            </a:r>
            <a:endParaRPr kumimoji="0" lang="ru-RU"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Рисунок 1">
            <a:extLst>
              <a:ext uri="{FF2B5EF4-FFF2-40B4-BE49-F238E27FC236}">
                <a16:creationId xmlns:a16="http://schemas.microsoft.com/office/drawing/2014/main" id="{3E6BF670-BAC2-4223-B4D5-389214CFDCF0}"/>
              </a:ext>
            </a:extLst>
          </p:cNvPr>
          <p:cNvPicPr>
            <a:picLocks noChangeAspect="1"/>
          </p:cNvPicPr>
          <p:nvPr/>
        </p:nvPicPr>
        <p:blipFill>
          <a:blip r:embed="rId10"/>
          <a:stretch>
            <a:fillRect/>
          </a:stretch>
        </p:blipFill>
        <p:spPr>
          <a:xfrm>
            <a:off x="3868018" y="3441961"/>
            <a:ext cx="2178611" cy="1293870"/>
          </a:xfrm>
          <a:prstGeom prst="rect">
            <a:avLst/>
          </a:prstGeom>
        </p:spPr>
      </p:pic>
      <p:sp>
        <p:nvSpPr>
          <p:cNvPr id="40" name="TextBox 39">
            <a:extLst>
              <a:ext uri="{FF2B5EF4-FFF2-40B4-BE49-F238E27FC236}">
                <a16:creationId xmlns:a16="http://schemas.microsoft.com/office/drawing/2014/main" id="{C4055819-FE82-4DA7-8F74-86A7FE0869D1}"/>
              </a:ext>
            </a:extLst>
          </p:cNvPr>
          <p:cNvSpPr txBox="1"/>
          <p:nvPr/>
        </p:nvSpPr>
        <p:spPr>
          <a:xfrm>
            <a:off x="3548263" y="4726094"/>
            <a:ext cx="2889148" cy="369332"/>
          </a:xfrm>
          <a:prstGeom prst="rect">
            <a:avLst/>
          </a:prstGeom>
          <a:noFill/>
        </p:spPr>
        <p:txBody>
          <a:bodyPr wrap="square">
            <a:spAutoFit/>
          </a:bodyPr>
          <a:lstStyle/>
          <a:p>
            <a:pPr algn="ctr"/>
            <a:r>
              <a:rPr lang="zh-CN" altLang="en-US" sz="1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牙科医院</a:t>
            </a:r>
            <a:endParaRPr lang="ru-RU" altLang="zh-CN" sz="1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r>
              <a:rPr lang="ru-RU" sz="800" dirty="0">
                <a:solidFill>
                  <a:prstClr val="black"/>
                </a:solidFill>
                <a:latin typeface="PT Sans" panose="020B0503020203020204"/>
                <a:cs typeface="Arial" panose="020B0604020202020204" pitchFamily="34" charset="0"/>
              </a:rPr>
              <a:t>Многофункциональная</a:t>
            </a:r>
            <a:r>
              <a:rPr lang="ru-RU" sz="800" dirty="0">
                <a:latin typeface="PT Sans" panose="020B0503020203020204"/>
              </a:rPr>
              <a:t> </a:t>
            </a:r>
            <a:r>
              <a:rPr lang="ru-RU" sz="800" dirty="0">
                <a:solidFill>
                  <a:prstClr val="black"/>
                </a:solidFill>
                <a:latin typeface="PT Sans" panose="020B0503020203020204"/>
                <a:cs typeface="Arial" panose="020B0604020202020204" pitchFamily="34" charset="0"/>
              </a:rPr>
              <a:t>стоматологическая поликлиника МСЧ</a:t>
            </a:r>
          </a:p>
        </p:txBody>
      </p:sp>
      <p:sp>
        <p:nvSpPr>
          <p:cNvPr id="45" name="Штриховая стрелка вправо 29">
            <a:extLst>
              <a:ext uri="{FF2B5EF4-FFF2-40B4-BE49-F238E27FC236}">
                <a16:creationId xmlns:a16="http://schemas.microsoft.com/office/drawing/2014/main" id="{A4F6E8D3-C734-416E-9753-2068DA65722E}"/>
              </a:ext>
            </a:extLst>
          </p:cNvPr>
          <p:cNvSpPr/>
          <p:nvPr/>
        </p:nvSpPr>
        <p:spPr>
          <a:xfrm rot="16200000">
            <a:off x="4664609" y="2984954"/>
            <a:ext cx="529959" cy="332170"/>
          </a:xfrm>
          <a:prstGeom prst="stripedRightArrow">
            <a:avLst>
              <a:gd name="adj1" fmla="val 39104"/>
              <a:gd name="adj2" fmla="val 50000"/>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vert="horz" lIns="81926" tIns="40962" rIns="81926" bIns="40962" rtlCol="0" anchor="ctr"/>
          <a:lstStyle/>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7" name="TextBox 46">
            <a:extLst>
              <a:ext uri="{FF2B5EF4-FFF2-40B4-BE49-F238E27FC236}">
                <a16:creationId xmlns:a16="http://schemas.microsoft.com/office/drawing/2014/main" id="{4E27D9A3-0821-49D9-A9D4-658CF1EBD0DA}"/>
              </a:ext>
            </a:extLst>
          </p:cNvPr>
          <p:cNvSpPr txBox="1"/>
          <p:nvPr/>
        </p:nvSpPr>
        <p:spPr>
          <a:xfrm rot="5400000" flipH="1">
            <a:off x="4671806" y="3073292"/>
            <a:ext cx="529961" cy="236647"/>
          </a:xfrm>
          <a:prstGeom prst="rect">
            <a:avLst/>
          </a:prstGeom>
          <a:noFill/>
        </p:spPr>
        <p:txBody>
          <a:bodyPr wrap="square" lIns="81958" tIns="40979" rIns="81958" bIns="40979" rtlCol="0">
            <a:spAutoFit/>
          </a:bodyPr>
          <a:lstStyle/>
          <a:p>
            <a:pPr marL="0" marR="0" lvl="0" indent="0" algn="ctr" defTabSz="684239"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Calibri"/>
                <a:ea typeface="+mn-ea"/>
                <a:cs typeface="+mn-cs"/>
              </a:rPr>
              <a:t>2023            </a:t>
            </a:r>
            <a:endParaRPr kumimoji="0" lang="ru-RU"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AC9E1F6E-C5DA-437E-AC85-B22CFED1866D}"/>
              </a:ext>
            </a:extLst>
          </p:cNvPr>
          <p:cNvSpPr txBox="1"/>
          <p:nvPr/>
        </p:nvSpPr>
        <p:spPr>
          <a:xfrm>
            <a:off x="3438883" y="590903"/>
            <a:ext cx="3142657" cy="428973"/>
          </a:xfrm>
          <a:prstGeom prst="rect">
            <a:avLst/>
          </a:prstGeom>
          <a:noFill/>
        </p:spPr>
        <p:txBody>
          <a:bodyPr wrap="square" lIns="81926" tIns="40962" rIns="81926" bIns="40962">
            <a:spAutoFit/>
          </a:bodyPr>
          <a:lstStyle/>
          <a:p>
            <a:pPr algn="ctr" defTabSz="819056">
              <a:defRPr/>
            </a:pPr>
            <a:r>
              <a:rPr lang="zh-CN" altLang="en-US" sz="1200" b="1" dirty="0">
                <a:latin typeface="Microsoft YaHei" panose="020B0503020204020204" pitchFamily="34" charset="-122"/>
                <a:ea typeface="Microsoft YaHei" panose="020B0503020204020204" pitchFamily="34" charset="-122"/>
                <a:cs typeface="Calibri"/>
              </a:rPr>
              <a:t>喀山联邦大学</a:t>
            </a:r>
            <a:endParaRPr lang="en-US" sz="1200" b="1" dirty="0">
              <a:latin typeface="Microsoft YaHei" panose="020B0503020204020204" pitchFamily="34" charset="-122"/>
              <a:ea typeface="Microsoft YaHei" panose="020B0503020204020204" pitchFamily="34" charset="-122"/>
              <a:cs typeface="Calibri"/>
            </a:endParaRPr>
          </a:p>
          <a:p>
            <a:pPr marL="0" marR="0" lvl="0" indent="0" algn="ctr" defTabSz="819056"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effectLst/>
                <a:uLnTx/>
                <a:uFillTx/>
                <a:latin typeface="PT Sans" panose="020B0503020203020204"/>
              </a:rPr>
              <a:t>Казанский  федеральный университет</a:t>
            </a:r>
          </a:p>
        </p:txBody>
      </p:sp>
      <p:pic>
        <p:nvPicPr>
          <p:cNvPr id="50" name="Picture 2" descr="При КФУ будет создан научный центр мирового уровня по освоению жидких  углеводородов | Медиа портал - Казанский (Приволжский) Федеральный  Университет">
            <a:extLst>
              <a:ext uri="{FF2B5EF4-FFF2-40B4-BE49-F238E27FC236}">
                <a16:creationId xmlns:a16="http://schemas.microsoft.com/office/drawing/2014/main" id="{A986210C-6879-432F-BC9C-47CF73DED9A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8373"/>
          <a:stretch/>
        </p:blipFill>
        <p:spPr bwMode="auto">
          <a:xfrm>
            <a:off x="3587658" y="1083668"/>
            <a:ext cx="2889148" cy="1768745"/>
          </a:xfrm>
          <a:prstGeom prst="rect">
            <a:avLst/>
          </a:prstGeom>
          <a:noFill/>
          <a:extLst>
            <a:ext uri="{909E8E84-426E-40DD-AFC4-6F175D3DCCD1}">
              <a14:hiddenFill xmlns:a14="http://schemas.microsoft.com/office/drawing/2010/main">
                <a:solidFill>
                  <a:srgbClr val="FFFFFF"/>
                </a:solidFill>
              </a14:hiddenFill>
            </a:ext>
          </a:extLst>
        </p:spPr>
      </p:pic>
      <p:pic>
        <p:nvPicPr>
          <p:cNvPr id="48" name="Рисунок 47">
            <a:extLst>
              <a:ext uri="{FF2B5EF4-FFF2-40B4-BE49-F238E27FC236}">
                <a16:creationId xmlns:a16="http://schemas.microsoft.com/office/drawing/2014/main" id="{7140F3B3-EA18-4D48-B05F-C5C1227CB0B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53" name="Рисунок 52">
            <a:extLst>
              <a:ext uri="{FF2B5EF4-FFF2-40B4-BE49-F238E27FC236}">
                <a16:creationId xmlns:a16="http://schemas.microsoft.com/office/drawing/2014/main" id="{7D748D4B-A3D2-4446-A3EC-6C56DD8A404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54" name="TextBox 53">
            <a:extLst>
              <a:ext uri="{FF2B5EF4-FFF2-40B4-BE49-F238E27FC236}">
                <a16:creationId xmlns:a16="http://schemas.microsoft.com/office/drawing/2014/main" id="{DF0DDDAC-A10C-4970-8CC6-8C1ABFE51920}"/>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55" name="TextBox 54">
            <a:extLst>
              <a:ext uri="{FF2B5EF4-FFF2-40B4-BE49-F238E27FC236}">
                <a16:creationId xmlns:a16="http://schemas.microsoft.com/office/drawing/2014/main" id="{EBF2166D-2B4D-46DB-92E1-71997D6A4BFA}"/>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56" name="TextBox 55">
            <a:extLst>
              <a:ext uri="{FF2B5EF4-FFF2-40B4-BE49-F238E27FC236}">
                <a16:creationId xmlns:a16="http://schemas.microsoft.com/office/drawing/2014/main" id="{4414414A-7E0A-495D-911F-16019715DBD3}"/>
              </a:ext>
            </a:extLst>
          </p:cNvPr>
          <p:cNvSpPr txBox="1"/>
          <p:nvPr/>
        </p:nvSpPr>
        <p:spPr>
          <a:xfrm>
            <a:off x="998930" y="107111"/>
            <a:ext cx="7963797" cy="338554"/>
          </a:xfrm>
          <a:prstGeom prst="rect">
            <a:avLst/>
          </a:prstGeom>
          <a:noFill/>
        </p:spPr>
        <p:txBody>
          <a:bodyPr wrap="square" rtlCol="0">
            <a:spAutoFit/>
          </a:bodyPr>
          <a:lstStyle/>
          <a:p>
            <a:r>
              <a:rPr lang="zh-CN" altLang="en-US" sz="1600" b="1" spc="-15" dirty="0">
                <a:latin typeface="Microsoft YaHei" panose="020B0503020204020204" pitchFamily="34" charset="-122"/>
                <a:ea typeface="Microsoft YaHei" panose="020B0503020204020204" pitchFamily="34" charset="-122"/>
                <a:cs typeface="Calibri"/>
              </a:rPr>
              <a:t>喀山联邦大学 </a:t>
            </a:r>
            <a:r>
              <a:rPr lang="en-US" altLang="zh-CN" sz="1600" b="1" spc="-15" dirty="0">
                <a:latin typeface="Microsoft YaHei" panose="020B0503020204020204" pitchFamily="34" charset="-122"/>
                <a:ea typeface="Microsoft YaHei" panose="020B0503020204020204" pitchFamily="34" charset="-122"/>
                <a:cs typeface="Calibri"/>
              </a:rPr>
              <a:t>2010-202</a:t>
            </a:r>
            <a:r>
              <a:rPr lang="ru-RU" altLang="zh-CN" sz="1600" b="1" spc="-15" dirty="0">
                <a:latin typeface="Microsoft YaHei" panose="020B0503020204020204" pitchFamily="34" charset="-122"/>
                <a:ea typeface="Microsoft YaHei" panose="020B0503020204020204" pitchFamily="34" charset="-122"/>
                <a:cs typeface="Calibri"/>
              </a:rPr>
              <a:t>6 </a:t>
            </a:r>
            <a:r>
              <a:rPr lang="ru-RU" sz="1200" b="1" dirty="0">
                <a:latin typeface="PT Sans" panose="020B0503020203020204" pitchFamily="34" charset="-52"/>
              </a:rPr>
              <a:t>КАЗАНСКИЙ ФЕДЕРАЛЬНЫЙ УНИВЕРСИТЕТ 2010-2026</a:t>
            </a:r>
          </a:p>
        </p:txBody>
      </p:sp>
    </p:spTree>
    <p:extLst>
      <p:ext uri="{BB962C8B-B14F-4D97-AF65-F5344CB8AC3E}">
        <p14:creationId xmlns:p14="http://schemas.microsoft.com/office/powerpoint/2010/main" val="35031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рямоугольник 33"/>
          <p:cNvSpPr/>
          <p:nvPr/>
        </p:nvSpPr>
        <p:spPr>
          <a:xfrm>
            <a:off x="1" y="3560468"/>
            <a:ext cx="9151648" cy="15813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pic>
        <p:nvPicPr>
          <p:cNvPr id="5" name="Picture 2" descr="C:\Users\MSShafigullin\Desktop\2020\Презентация КФУ\kfu_logo_circle_r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67" y="87534"/>
            <a:ext cx="5530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MSShafigullin\Desktop\2020\Презентация КФУ\Пиктограммы и иконки\1772879-school-and-education\1772879-school-and-education\png\018-diplom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700" y="379962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Users\MSShafigullin\Desktop\2020\Презентация КФУ\Пиктограммы и иконки\1772879-school-and-education\1772879-school-and-education\png\016-educ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4049" y="373193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SShafigullin\Desktop\2020\Презентация КФУ\Пиктограммы и иконки\2343944-navigation-and-map\2343944-navigation-and-map\png\003-glob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3219" y="374660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MSShafigullin\Desktop\2020\Презентация КФУ\Пиктограммы и иконки\2693495-business-and-finance\2693495-business-and-finance\png\010-manageme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5059" y="3753516"/>
            <a:ext cx="496835" cy="4968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MSShafigullin\Desktop\2020\Презентация КФУ\kfu_logo_circle_r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67" y="87534"/>
            <a:ext cx="553050" cy="540000"/>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2628" y="1951903"/>
            <a:ext cx="9151648" cy="168461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 name="Picture 2" descr="C:\Users\MSShafigullin\Desktop\2020\Презентация КФУ\kfu_logo_circle_rus.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6028" y="51470"/>
            <a:ext cx="514054" cy="5019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746111" y="108213"/>
            <a:ext cx="5140732" cy="338520"/>
          </a:xfrm>
          <a:prstGeom prst="rect">
            <a:avLst/>
          </a:prstGeom>
          <a:noFill/>
        </p:spPr>
        <p:txBody>
          <a:bodyPr wrap="square" lIns="91406" tIns="45703" rIns="91406" bIns="45703" rtlCol="0">
            <a:spAutoFit/>
          </a:bodyPr>
          <a:lstStyle/>
          <a:p>
            <a:r>
              <a:rPr lang="ru-RU" sz="1600" dirty="0">
                <a:solidFill>
                  <a:schemeClr val="bg1"/>
                </a:solidFill>
              </a:rPr>
              <a:t>ОБРАЗОВАТЕЛЬНЫЙ КОМПЛЕКС КФУ</a:t>
            </a:r>
          </a:p>
        </p:txBody>
      </p:sp>
      <p:pic>
        <p:nvPicPr>
          <p:cNvPr id="37" name="Picture 2" descr="C:\Users\MSShafigullin\Downloads\1-02.png">
            <a:extLst>
              <a:ext uri="{FF2B5EF4-FFF2-40B4-BE49-F238E27FC236}">
                <a16:creationId xmlns:a16="http://schemas.microsoft.com/office/drawing/2014/main" id="{303B5BF7-BF43-49F3-9EDB-D38DE02474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9976" y="500182"/>
            <a:ext cx="1703933" cy="8880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MSShafigullin\Desktop\2020\Презентация КФУ\Пиктограммы и иконки\1772879-school-and-education\1772879-school-and-education\png\022-concept.png">
            <a:extLst>
              <a:ext uri="{FF2B5EF4-FFF2-40B4-BE49-F238E27FC236}">
                <a16:creationId xmlns:a16="http://schemas.microsoft.com/office/drawing/2014/main" id="{099D6F9E-4226-44FE-AF96-5567A4B5C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1050" y="720807"/>
            <a:ext cx="411585" cy="44167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Users\MSShafigullin\Desktop\2020\Презентация КФУ\Пиктограммы и иконки\1772879-school-and-education\1772879-school-and-education\png\005-book.png">
            <a:extLst>
              <a:ext uri="{FF2B5EF4-FFF2-40B4-BE49-F238E27FC236}">
                <a16:creationId xmlns:a16="http://schemas.microsoft.com/office/drawing/2014/main" id="{FF48A30F-185E-4AD6-8345-1A6DC273FB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6553" y="727750"/>
            <a:ext cx="372625" cy="39986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jakhmetz\Downloads\041-architecture and city (2).png">
            <a:extLst>
              <a:ext uri="{FF2B5EF4-FFF2-40B4-BE49-F238E27FC236}">
                <a16:creationId xmlns:a16="http://schemas.microsoft.com/office/drawing/2014/main" id="{D61D6735-B319-4F26-8931-72EE860CEC2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9317" y="648488"/>
            <a:ext cx="431099" cy="46261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EBAB0DAC-312F-4A9D-8359-AB7C442DA9BB}"/>
              </a:ext>
            </a:extLst>
          </p:cNvPr>
          <p:cNvSpPr txBox="1"/>
          <p:nvPr/>
        </p:nvSpPr>
        <p:spPr>
          <a:xfrm>
            <a:off x="1461456" y="1194720"/>
            <a:ext cx="720972" cy="307777"/>
          </a:xfrm>
          <a:prstGeom prst="rect">
            <a:avLst/>
          </a:prstGeom>
          <a:noFill/>
        </p:spPr>
        <p:txBody>
          <a:bodyPr wrap="square">
            <a:spAutoFit/>
          </a:bodyPr>
          <a:lstStyle/>
          <a:p>
            <a:pPr algn="ctr"/>
            <a:r>
              <a:rPr lang="ru-RU" sz="1400" b="1" dirty="0">
                <a:solidFill>
                  <a:srgbClr val="00549F"/>
                </a:solidFill>
                <a:latin typeface="PT Sans" panose="020B0503020203020204" pitchFamily="34" charset="-52"/>
              </a:rPr>
              <a:t>1804</a:t>
            </a:r>
            <a:r>
              <a:rPr lang="ru-RU" sz="1400" dirty="0">
                <a:solidFill>
                  <a:srgbClr val="00549F"/>
                </a:solidFill>
                <a:effectLst>
                  <a:outerShdw blurRad="38100" dist="38100" dir="2700000" algn="tl">
                    <a:srgbClr val="000000">
                      <a:alpha val="43137"/>
                    </a:srgbClr>
                  </a:outerShdw>
                </a:effectLst>
                <a:latin typeface="PT Sans" panose="020B0503020203020204" pitchFamily="34" charset="-52"/>
              </a:rPr>
              <a:t> </a:t>
            </a:r>
          </a:p>
        </p:txBody>
      </p:sp>
      <p:graphicFrame>
        <p:nvGraphicFramePr>
          <p:cNvPr id="35" name="Таблица 34">
            <a:extLst>
              <a:ext uri="{FF2B5EF4-FFF2-40B4-BE49-F238E27FC236}">
                <a16:creationId xmlns:a16="http://schemas.microsoft.com/office/drawing/2014/main" id="{D4A5BA61-4C7B-4EB8-A49B-2284FB5DE7F6}"/>
              </a:ext>
            </a:extLst>
          </p:cNvPr>
          <p:cNvGraphicFramePr>
            <a:graphicFrameLocks noGrp="1"/>
          </p:cNvGraphicFramePr>
          <p:nvPr>
            <p:extLst>
              <p:ext uri="{D42A27DB-BD31-4B8C-83A1-F6EECF244321}">
                <p14:modId xmlns:p14="http://schemas.microsoft.com/office/powerpoint/2010/main" val="1243024413"/>
              </p:ext>
            </p:extLst>
          </p:nvPr>
        </p:nvGraphicFramePr>
        <p:xfrm>
          <a:off x="977283" y="2686038"/>
          <a:ext cx="2946860" cy="1069848"/>
        </p:xfrm>
        <a:graphic>
          <a:graphicData uri="http://schemas.openxmlformats.org/drawingml/2006/table">
            <a:tbl>
              <a:tblPr firstRow="1" bandRow="1">
                <a:tableStyleId>{2D5ABB26-0587-4C30-8999-92F81FD0307C}</a:tableStyleId>
              </a:tblPr>
              <a:tblGrid>
                <a:gridCol w="1590913">
                  <a:extLst>
                    <a:ext uri="{9D8B030D-6E8A-4147-A177-3AD203B41FA5}">
                      <a16:colId xmlns:a16="http://schemas.microsoft.com/office/drawing/2014/main" val="20000"/>
                    </a:ext>
                  </a:extLst>
                </a:gridCol>
                <a:gridCol w="1355947">
                  <a:extLst>
                    <a:ext uri="{9D8B030D-6E8A-4147-A177-3AD203B41FA5}">
                      <a16:colId xmlns:a16="http://schemas.microsoft.com/office/drawing/2014/main" val="20001"/>
                    </a:ext>
                  </a:extLst>
                </a:gridCol>
              </a:tblGrid>
              <a:tr h="116599">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zh-CN" altLang="en-US" sz="900" b="1" dirty="0">
                          <a:solidFill>
                            <a:schemeClr val="tx1"/>
                          </a:solidFill>
                          <a:effectLst/>
                          <a:latin typeface="Microsoft YaHei" panose="020B0503020204020204" pitchFamily="34" charset="-122"/>
                          <a:ea typeface="Microsoft YaHei" panose="020B0503020204020204" pitchFamily="34" charset="-122"/>
                        </a:rPr>
                        <a:t>师范教育</a:t>
                      </a:r>
                      <a:endParaRPr lang="ru-RU" sz="900" kern="1200" dirty="0">
                        <a:solidFill>
                          <a:schemeClr val="tx1"/>
                        </a:solidFill>
                        <a:latin typeface="PT Sans" panose="020B0503020203020204" pitchFamily="34" charset="-52"/>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ru-RU" sz="700" kern="1200" dirty="0">
                          <a:solidFill>
                            <a:schemeClr val="tx1"/>
                          </a:solidFill>
                          <a:latin typeface="PT Sans" panose="020B0503020203020204" pitchFamily="34" charset="-52"/>
                          <a:ea typeface="+mn-ea"/>
                          <a:cs typeface="+mn-cs"/>
                        </a:rPr>
                        <a:t>Образование</a:t>
                      </a:r>
                    </a:p>
                  </a:txBody>
                  <a:tcPr marL="82296" marR="82296" marT="41148" marB="41148">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a:buNone/>
                      </a:pPr>
                      <a:r>
                        <a:rPr lang="ru-RU" sz="1100" kern="1200" dirty="0">
                          <a:solidFill>
                            <a:schemeClr val="tx1"/>
                          </a:solidFill>
                          <a:latin typeface="PT Sans" panose="020B0503020203020204" pitchFamily="34" charset="-52"/>
                          <a:ea typeface="+mn-ea"/>
                          <a:cs typeface="+mn-cs"/>
                        </a:rPr>
                        <a:t>86</a:t>
                      </a:r>
                    </a:p>
                  </a:txBody>
                  <a:tcPr marL="82296" marR="82296" marT="41148" marB="41148">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124968">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zh-CN" altLang="en-US" sz="900" b="1" dirty="0">
                          <a:solidFill>
                            <a:schemeClr val="tx1"/>
                          </a:solidFill>
                          <a:effectLst/>
                          <a:latin typeface="Microsoft YaHei" panose="020B0503020204020204" pitchFamily="34" charset="-122"/>
                          <a:ea typeface="Microsoft YaHei" panose="020B0503020204020204" pitchFamily="34" charset="-122"/>
                        </a:rPr>
                        <a:t>石油行业</a:t>
                      </a:r>
                      <a:endParaRPr lang="ru-RU" sz="900" kern="1200" dirty="0">
                        <a:solidFill>
                          <a:schemeClr val="tx1"/>
                        </a:solidFill>
                        <a:latin typeface="PT Sans" panose="020B0503020203020204" pitchFamily="34" charset="-52"/>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ru-RU" sz="700" kern="1200" dirty="0">
                          <a:solidFill>
                            <a:schemeClr val="tx1"/>
                          </a:solidFill>
                          <a:latin typeface="PT Sans" panose="020B0503020203020204" pitchFamily="34" charset="-52"/>
                          <a:ea typeface="+mn-ea"/>
                          <a:cs typeface="+mn-cs"/>
                        </a:rPr>
                        <a:t>Нефтегазовое дело</a:t>
                      </a:r>
                    </a:p>
                  </a:txBody>
                  <a:tcPr marL="82296" marR="82296" marT="41148" marB="41148">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ru-RU" sz="1100" kern="1200" dirty="0">
                          <a:solidFill>
                            <a:schemeClr val="tx1"/>
                          </a:solidFill>
                          <a:latin typeface="PT Sans" panose="020B0503020203020204" pitchFamily="34" charset="-52"/>
                          <a:ea typeface="+mn-ea"/>
                          <a:cs typeface="+mn-cs"/>
                        </a:rPr>
                        <a:t>51-100</a:t>
                      </a:r>
                    </a:p>
                    <a:p>
                      <a:pPr lvl="0" algn="l">
                        <a:buNone/>
                      </a:pPr>
                      <a:endParaRPr lang="ru-RU" sz="1100" kern="1200" dirty="0">
                        <a:solidFill>
                          <a:schemeClr val="tx1"/>
                        </a:solidFill>
                        <a:latin typeface="PT Sans" panose="020B0503020203020204" pitchFamily="34" charset="-52"/>
                        <a:ea typeface="+mn-ea"/>
                        <a:cs typeface="+mn-cs"/>
                      </a:endParaRPr>
                    </a:p>
                  </a:txBody>
                  <a:tcPr marL="82296" marR="82296" marT="41148" marB="41148">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124968">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900" dirty="0">
                          <a:solidFill>
                            <a:schemeClr val="tx1"/>
                          </a:solidFill>
                          <a:effectLst/>
                          <a:latin typeface="Microsoft YaHei" panose="020B0503020204020204" pitchFamily="34" charset="-122"/>
                          <a:ea typeface="Microsoft YaHei" panose="020B0503020204020204" pitchFamily="34" charset="-122"/>
                        </a:rPr>
                        <a:t>语言学</a:t>
                      </a:r>
                      <a:endParaRPr lang="ru-RU" sz="900" kern="1200" dirty="0">
                        <a:solidFill>
                          <a:schemeClr val="tx1"/>
                        </a:solidFill>
                        <a:latin typeface="PT Sans" panose="020B0503020203020204" pitchFamily="34" charset="-52"/>
                        <a:ea typeface="+mn-ea"/>
                        <a:cs typeface="+mn-cs"/>
                      </a:endParaRPr>
                    </a:p>
                    <a:p>
                      <a:pPr marL="0" marR="0" lvl="0" indent="0" algn="l" defTabSz="914400" eaLnBrk="1" fontAlgn="base" latinLnBrk="0" hangingPunct="1">
                        <a:lnSpc>
                          <a:spcPct val="100000"/>
                        </a:lnSpc>
                        <a:spcBef>
                          <a:spcPts val="0"/>
                        </a:spcBef>
                        <a:spcAft>
                          <a:spcPts val="0"/>
                        </a:spcAft>
                        <a:buClrTx/>
                        <a:buSzTx/>
                        <a:buFontTx/>
                        <a:buNone/>
                        <a:tabLst/>
                        <a:defRPr/>
                      </a:pPr>
                      <a:r>
                        <a:rPr lang="ru-RU" sz="700" kern="1200" dirty="0">
                          <a:solidFill>
                            <a:schemeClr val="tx1"/>
                          </a:solidFill>
                          <a:latin typeface="PT Sans" panose="020B0503020203020204" pitchFamily="34" charset="-52"/>
                          <a:ea typeface="+mn-ea"/>
                          <a:cs typeface="+mn-cs"/>
                        </a:rPr>
                        <a:t>Лингвистика</a:t>
                      </a:r>
                    </a:p>
                  </a:txBody>
                  <a:tcPr marL="82296" marR="82296" marT="41148" marB="41148">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ase"/>
                      <a:r>
                        <a:rPr lang="ru-RU" sz="1100" kern="1200" dirty="0">
                          <a:solidFill>
                            <a:schemeClr val="tx1"/>
                          </a:solidFill>
                          <a:latin typeface="PT Sans" panose="020B0503020203020204" pitchFamily="34" charset="-52"/>
                          <a:ea typeface="+mn-ea"/>
                          <a:cs typeface="+mn-cs"/>
                        </a:rPr>
                        <a:t>201-250</a:t>
                      </a:r>
                    </a:p>
                  </a:txBody>
                  <a:tcPr marL="82296" marR="82296" marT="41148" marB="41148">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46204069"/>
                  </a:ext>
                </a:extLst>
              </a:tr>
            </a:tbl>
          </a:graphicData>
        </a:graphic>
      </p:graphicFrame>
      <p:pic>
        <p:nvPicPr>
          <p:cNvPr id="4" name="Picture 2" descr="QS World University Rankings - FactCards">
            <a:extLst>
              <a:ext uri="{FF2B5EF4-FFF2-40B4-BE49-F238E27FC236}">
                <a16:creationId xmlns:a16="http://schemas.microsoft.com/office/drawing/2014/main" id="{64430706-C364-3362-A6C0-A48D90E74A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55638" y="2164582"/>
            <a:ext cx="1328678" cy="3335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Таблица 2">
            <a:extLst>
              <a:ext uri="{FF2B5EF4-FFF2-40B4-BE49-F238E27FC236}">
                <a16:creationId xmlns:a16="http://schemas.microsoft.com/office/drawing/2014/main" id="{CDC51369-35F5-4CD4-8B25-7C092475A136}"/>
              </a:ext>
            </a:extLst>
          </p:cNvPr>
          <p:cNvGraphicFramePr>
            <a:graphicFrameLocks noGrp="1"/>
          </p:cNvGraphicFramePr>
          <p:nvPr>
            <p:extLst>
              <p:ext uri="{D42A27DB-BD31-4B8C-83A1-F6EECF244321}">
                <p14:modId xmlns:p14="http://schemas.microsoft.com/office/powerpoint/2010/main" val="3887844736"/>
              </p:ext>
            </p:extLst>
          </p:nvPr>
        </p:nvGraphicFramePr>
        <p:xfrm>
          <a:off x="4436109" y="2641929"/>
          <a:ext cx="4015235" cy="689976"/>
        </p:xfrm>
        <a:graphic>
          <a:graphicData uri="http://schemas.openxmlformats.org/drawingml/2006/table">
            <a:tbl>
              <a:tblPr>
                <a:tableStyleId>{5C22544A-7EE6-4342-B048-85BDC9FD1C3A}</a:tableStyleId>
              </a:tblPr>
              <a:tblGrid>
                <a:gridCol w="2808312">
                  <a:extLst>
                    <a:ext uri="{9D8B030D-6E8A-4147-A177-3AD203B41FA5}">
                      <a16:colId xmlns:a16="http://schemas.microsoft.com/office/drawing/2014/main" val="1581309111"/>
                    </a:ext>
                  </a:extLst>
                </a:gridCol>
                <a:gridCol w="1206923">
                  <a:extLst>
                    <a:ext uri="{9D8B030D-6E8A-4147-A177-3AD203B41FA5}">
                      <a16:colId xmlns:a16="http://schemas.microsoft.com/office/drawing/2014/main" val="1372519034"/>
                    </a:ext>
                  </a:extLst>
                </a:gridCol>
              </a:tblGrid>
              <a:tr h="223160">
                <a:tc>
                  <a:txBody>
                    <a:bodyPr/>
                    <a:lstStyle/>
                    <a:p>
                      <a:pPr marL="0" marR="0" lvl="0" indent="0" algn="l" defTabSz="914378" rtl="0" eaLnBrk="1" fontAlgn="auto" latinLnBrk="0" hangingPunct="1">
                        <a:lnSpc>
                          <a:spcPct val="100000"/>
                        </a:lnSpc>
                        <a:spcBef>
                          <a:spcPts val="600"/>
                        </a:spcBef>
                        <a:spcAft>
                          <a:spcPts val="600"/>
                        </a:spcAft>
                        <a:buClrTx/>
                        <a:buSzTx/>
                        <a:buFontTx/>
                        <a:buNone/>
                        <a:tabLst/>
                        <a:defRPr/>
                      </a:pPr>
                      <a:r>
                        <a:rPr lang="ja-JP" altLang="en-US" sz="900" dirty="0">
                          <a:latin typeface="PT Sans" panose="020B0503020203020204" pitchFamily="34" charset="-52"/>
                        </a:rPr>
                        <a:t>师生比例 </a:t>
                      </a:r>
                      <a:r>
                        <a:rPr lang="ru-RU" sz="700" dirty="0"/>
                        <a:t>Соотношение студент/преподаватель </a:t>
                      </a:r>
                      <a:endParaRPr lang="ru-RU" sz="1050" kern="1200" dirty="0">
                        <a:solidFill>
                          <a:schemeClr val="tx1"/>
                        </a:solidFill>
                        <a:latin typeface="PT Sans" panose="020B0503020203020204"/>
                        <a:ea typeface="+mn-ea"/>
                        <a:cs typeface="+mn-cs"/>
                      </a:endParaRPr>
                    </a:p>
                  </a:txBody>
                  <a:tcPr marL="68580" marR="68580" marT="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378" rtl="0" eaLnBrk="1" fontAlgn="auto" latinLnBrk="0" hangingPunct="1">
                        <a:lnSpc>
                          <a:spcPct val="100000"/>
                        </a:lnSpc>
                        <a:spcBef>
                          <a:spcPts val="600"/>
                        </a:spcBef>
                        <a:spcAft>
                          <a:spcPts val="600"/>
                        </a:spcAft>
                        <a:buClrTx/>
                        <a:buSzTx/>
                        <a:buFontTx/>
                        <a:buNone/>
                        <a:tabLst/>
                        <a:defRPr/>
                      </a:pPr>
                      <a:r>
                        <a:rPr lang="ru-RU" sz="1100" kern="1200" dirty="0">
                          <a:solidFill>
                            <a:schemeClr val="tx1"/>
                          </a:solidFill>
                          <a:latin typeface="PT Sans" panose="020B0503020203020204" pitchFamily="34" charset="-52"/>
                          <a:ea typeface="+mn-ea"/>
                          <a:cs typeface="+mn-cs"/>
                        </a:rPr>
                        <a:t>54</a:t>
                      </a:r>
                    </a:p>
                  </a:txBody>
                  <a:tcPr marL="68580" marR="68580" marT="0" marB="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77163738"/>
                  </a:ext>
                </a:extLst>
              </a:tr>
              <a:tr h="243656">
                <a:tc>
                  <a:txBody>
                    <a:bodyPr/>
                    <a:lstStyle/>
                    <a:p>
                      <a:pPr marL="0" marR="0" lvl="0" indent="0" algn="l" defTabSz="914378" rtl="0" eaLnBrk="1" fontAlgn="auto" latinLnBrk="0" hangingPunct="1">
                        <a:lnSpc>
                          <a:spcPct val="100000"/>
                        </a:lnSpc>
                        <a:spcBef>
                          <a:spcPts val="600"/>
                        </a:spcBef>
                        <a:spcAft>
                          <a:spcPts val="600"/>
                        </a:spcAft>
                        <a:buClrTx/>
                        <a:buSzTx/>
                        <a:buFontTx/>
                        <a:buNone/>
                        <a:tabLst/>
                        <a:defRPr/>
                      </a:pPr>
                      <a:r>
                        <a:rPr lang="ja-JP" altLang="en-US" sz="900" dirty="0">
                          <a:latin typeface="PT Sans" panose="020B0503020203020204" pitchFamily="34" charset="-52"/>
                        </a:rPr>
                        <a:t>外国留学生多样性 </a:t>
                      </a:r>
                      <a:r>
                        <a:rPr lang="ru-RU" sz="700" dirty="0"/>
                        <a:t>Разнообразие иностранных студентов </a:t>
                      </a:r>
                      <a:endParaRPr lang="ru-RU" sz="700" kern="1200" dirty="0">
                        <a:solidFill>
                          <a:schemeClr val="tx1"/>
                        </a:solidFill>
                        <a:latin typeface="PT Sans" panose="020B0503020203020204"/>
                        <a:ea typeface="+mn-ea"/>
                        <a:cs typeface="+mn-cs"/>
                      </a:endParaRPr>
                    </a:p>
                  </a:txBody>
                  <a:tcPr marL="68580" marR="68580" marT="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378" rtl="0" eaLnBrk="1" fontAlgn="auto" latinLnBrk="0" hangingPunct="1">
                        <a:lnSpc>
                          <a:spcPct val="100000"/>
                        </a:lnSpc>
                        <a:spcBef>
                          <a:spcPts val="600"/>
                        </a:spcBef>
                        <a:spcAft>
                          <a:spcPts val="600"/>
                        </a:spcAft>
                        <a:buClrTx/>
                        <a:buSzTx/>
                        <a:buFontTx/>
                        <a:buNone/>
                        <a:tabLst/>
                        <a:defRPr/>
                      </a:pPr>
                      <a:r>
                        <a:rPr lang="ru-RU" sz="1100" kern="1200" dirty="0">
                          <a:solidFill>
                            <a:schemeClr val="tx1"/>
                          </a:solidFill>
                          <a:latin typeface="PT Sans" panose="020B0503020203020204" pitchFamily="34" charset="-52"/>
                          <a:ea typeface="+mn-ea"/>
                          <a:cs typeface="+mn-cs"/>
                        </a:rPr>
                        <a:t>83</a:t>
                      </a:r>
                    </a:p>
                  </a:txBody>
                  <a:tcPr marL="68580" marR="68580" marT="0" marB="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95419270"/>
                  </a:ext>
                </a:extLst>
              </a:tr>
              <a:tr h="223160">
                <a:tc>
                  <a:txBody>
                    <a:bodyPr/>
                    <a:lstStyle/>
                    <a:p>
                      <a:pPr marL="0" marR="0" lvl="0" indent="0" algn="l" defTabSz="914378" rtl="0" eaLnBrk="1" fontAlgn="auto" latinLnBrk="0" hangingPunct="1">
                        <a:lnSpc>
                          <a:spcPct val="100000"/>
                        </a:lnSpc>
                        <a:spcBef>
                          <a:spcPts val="600"/>
                        </a:spcBef>
                        <a:spcAft>
                          <a:spcPts val="600"/>
                        </a:spcAft>
                        <a:buClrTx/>
                        <a:buSzTx/>
                        <a:buFontTx/>
                        <a:buNone/>
                        <a:tabLst/>
                        <a:defRPr/>
                      </a:pPr>
                      <a:r>
                        <a:rPr lang="ja-JP" altLang="en-US" sz="900" dirty="0">
                          <a:latin typeface="PT Sans" panose="020B0503020203020204" pitchFamily="34" charset="-52"/>
                        </a:rPr>
                        <a:t>外国留学生比例</a:t>
                      </a:r>
                      <a:r>
                        <a:rPr lang="ru-RU" altLang="ja-JP" sz="900" dirty="0">
                          <a:latin typeface="PT Sans" panose="020B0503020203020204" pitchFamily="34" charset="-52"/>
                        </a:rPr>
                        <a:t> </a:t>
                      </a:r>
                      <a:r>
                        <a:rPr lang="ru-RU" sz="700" dirty="0"/>
                        <a:t>Доля иностранных студентов</a:t>
                      </a:r>
                      <a:endParaRPr lang="ru-RU" sz="700" kern="1200" dirty="0">
                        <a:solidFill>
                          <a:schemeClr val="tx1"/>
                        </a:solidFill>
                        <a:latin typeface="PT Sans" panose="020B0503020203020204"/>
                        <a:ea typeface="+mn-ea"/>
                        <a:cs typeface="+mn-cs"/>
                      </a:endParaRPr>
                    </a:p>
                  </a:txBody>
                  <a:tcPr marL="68580" marR="68580" marT="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l" defTabSz="914378" rtl="0" eaLnBrk="1" fontAlgn="auto" latinLnBrk="0" hangingPunct="1">
                        <a:lnSpc>
                          <a:spcPct val="100000"/>
                        </a:lnSpc>
                        <a:spcBef>
                          <a:spcPts val="600"/>
                        </a:spcBef>
                        <a:spcAft>
                          <a:spcPts val="600"/>
                        </a:spcAft>
                        <a:buClrTx/>
                        <a:buSzTx/>
                        <a:buFontTx/>
                        <a:buNone/>
                        <a:tabLst/>
                        <a:defRPr/>
                      </a:pPr>
                      <a:r>
                        <a:rPr lang="ru-RU" sz="1100" kern="1200" dirty="0">
                          <a:solidFill>
                            <a:schemeClr val="tx1"/>
                          </a:solidFill>
                          <a:latin typeface="PT Sans" panose="020B0503020203020204" pitchFamily="34" charset="-52"/>
                          <a:ea typeface="+mn-ea"/>
                          <a:cs typeface="+mn-cs"/>
                        </a:rPr>
                        <a:t>94</a:t>
                      </a:r>
                    </a:p>
                  </a:txBody>
                  <a:tcPr marL="68580" marR="68580" marT="0" marB="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15279203"/>
                  </a:ext>
                </a:extLst>
              </a:tr>
            </a:tbl>
          </a:graphicData>
        </a:graphic>
      </p:graphicFrame>
      <p:pic>
        <p:nvPicPr>
          <p:cNvPr id="52" name="Picture 2" descr="QS World University Rankings - FactCards">
            <a:extLst>
              <a:ext uri="{FF2B5EF4-FFF2-40B4-BE49-F238E27FC236}">
                <a16:creationId xmlns:a16="http://schemas.microsoft.com/office/drawing/2014/main" id="{665A127A-3CBD-4DBA-A932-E79D07FA84F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8931" y="2164582"/>
            <a:ext cx="1328678" cy="333553"/>
          </a:xfrm>
          <a:prstGeom prst="rect">
            <a:avLst/>
          </a:prstGeom>
          <a:noFill/>
          <a:extLst>
            <a:ext uri="{909E8E84-426E-40DD-AFC4-6F175D3DCCD1}">
              <a14:hiddenFill xmlns:a14="http://schemas.microsoft.com/office/drawing/2010/main">
                <a:solidFill>
                  <a:srgbClr val="FFFFFF"/>
                </a:solidFill>
              </a14:hiddenFill>
            </a:ext>
          </a:extLst>
        </p:spPr>
      </p:pic>
      <p:pic>
        <p:nvPicPr>
          <p:cNvPr id="57" name="Рисунок 56" descr="Изображение выглядит как текст&#10;&#10;Автоматически созданное описание">
            <a:extLst>
              <a:ext uri="{FF2B5EF4-FFF2-40B4-BE49-F238E27FC236}">
                <a16:creationId xmlns:a16="http://schemas.microsoft.com/office/drawing/2014/main" id="{EC107B29-00C7-4AA3-AF89-216C2FD12AB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0923" t="64857" b="-1"/>
          <a:stretch/>
        </p:blipFill>
        <p:spPr>
          <a:xfrm>
            <a:off x="2323134" y="2400890"/>
            <a:ext cx="776717" cy="237018"/>
          </a:xfrm>
          <a:prstGeom prst="rect">
            <a:avLst/>
          </a:prstGeom>
        </p:spPr>
      </p:pic>
      <p:sp>
        <p:nvSpPr>
          <p:cNvPr id="44" name="object 2">
            <a:extLst>
              <a:ext uri="{FF2B5EF4-FFF2-40B4-BE49-F238E27FC236}">
                <a16:creationId xmlns:a16="http://schemas.microsoft.com/office/drawing/2014/main" id="{476661F0-8486-4071-872B-6BA2F1243A30}"/>
              </a:ext>
            </a:extLst>
          </p:cNvPr>
          <p:cNvSpPr txBox="1">
            <a:spLocks noGrp="1"/>
          </p:cNvSpPr>
          <p:nvPr>
            <p:ph type="title"/>
          </p:nvPr>
        </p:nvSpPr>
        <p:spPr>
          <a:xfrm>
            <a:off x="682336" y="68961"/>
            <a:ext cx="5761391" cy="371909"/>
          </a:xfrm>
          <a:prstGeom prst="rect">
            <a:avLst/>
          </a:prstGeom>
        </p:spPr>
        <p:txBody>
          <a:bodyPr vert="horz" wrap="square" lIns="0" tIns="124472" rIns="0" bIns="0" rtlCol="0" anchor="ctr">
            <a:spAutoFit/>
          </a:bodyPr>
          <a:lstStyle/>
          <a:p>
            <a:pPr marL="115253" algn="l"/>
            <a:r>
              <a:rPr lang="ru-RU" sz="1600" b="1" spc="-20" dirty="0">
                <a:solidFill>
                  <a:srgbClr val="FFFFFF"/>
                </a:solidFill>
                <a:latin typeface="PT Sans" panose="020B0503020203020204"/>
                <a:ea typeface="+mn-ea"/>
                <a:cs typeface="Calibri"/>
              </a:rPr>
              <a:t>КАЗАНСКИЙ ФЕДЕРАЛЬНЫЙ УНИВЕРСИТЕТ</a:t>
            </a:r>
            <a:endParaRPr lang="ru-RU" sz="1600" spc="4" dirty="0">
              <a:solidFill>
                <a:schemeClr val="bg1"/>
              </a:solidFill>
              <a:latin typeface="PT Sans" panose="020B0503020203020204"/>
              <a:cs typeface="Calibri" panose="020F0502020204030204" pitchFamily="34" charset="0"/>
            </a:endParaRPr>
          </a:p>
        </p:txBody>
      </p:sp>
      <p:sp>
        <p:nvSpPr>
          <p:cNvPr id="45" name="Прямоугольник 44">
            <a:extLst>
              <a:ext uri="{FF2B5EF4-FFF2-40B4-BE49-F238E27FC236}">
                <a16:creationId xmlns:a16="http://schemas.microsoft.com/office/drawing/2014/main" id="{E8A6545B-7600-4D63-8B0E-A2185850FB08}"/>
              </a:ext>
            </a:extLst>
          </p:cNvPr>
          <p:cNvSpPr/>
          <p:nvPr/>
        </p:nvSpPr>
        <p:spPr>
          <a:xfrm>
            <a:off x="1100989" y="1437010"/>
            <a:ext cx="1490528" cy="446276"/>
          </a:xfrm>
          <a:prstGeom prst="rect">
            <a:avLst/>
          </a:prstGeom>
        </p:spPr>
        <p:txBody>
          <a:bodyPr wrap="square">
            <a:spAutoFit/>
          </a:bodyPr>
          <a:lstStyle/>
          <a:p>
            <a:pPr algn="ctr" fontAlgn="base">
              <a:spcBef>
                <a:spcPct val="0"/>
              </a:spcBef>
              <a:spcAft>
                <a:spcPct val="0"/>
              </a:spcAft>
            </a:pPr>
            <a:r>
              <a:rPr lang="zh-CN" altLang="en-US" sz="900" dirty="0">
                <a:latin typeface="Microsoft YaHei" panose="020B0503020204020204" pitchFamily="34" charset="-122"/>
                <a:ea typeface="Microsoft YaHei" panose="020B0503020204020204" pitchFamily="34" charset="-122"/>
              </a:rPr>
              <a:t>俄罗斯第二最古老的大学</a:t>
            </a:r>
            <a:endParaRPr lang="en-US" sz="900" dirty="0">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700" dirty="0">
                <a:latin typeface="PT Sans" panose="020B0503020203020204" pitchFamily="34" charset="-52"/>
              </a:rPr>
              <a:t>Второй старейший</a:t>
            </a:r>
          </a:p>
          <a:p>
            <a:pPr algn="ctr" fontAlgn="base">
              <a:spcBef>
                <a:spcPct val="0"/>
              </a:spcBef>
              <a:spcAft>
                <a:spcPct val="0"/>
              </a:spcAft>
            </a:pPr>
            <a:r>
              <a:rPr lang="ru-RU" sz="700" dirty="0">
                <a:latin typeface="PT Sans" panose="020B0503020203020204" pitchFamily="34" charset="-52"/>
              </a:rPr>
              <a:t>университет в России</a:t>
            </a:r>
          </a:p>
        </p:txBody>
      </p:sp>
      <p:sp>
        <p:nvSpPr>
          <p:cNvPr id="48" name="Прямоугольник 47">
            <a:extLst>
              <a:ext uri="{FF2B5EF4-FFF2-40B4-BE49-F238E27FC236}">
                <a16:creationId xmlns:a16="http://schemas.microsoft.com/office/drawing/2014/main" id="{562C191A-C952-4CCA-B56C-CB9A9EDD3FF5}"/>
              </a:ext>
            </a:extLst>
          </p:cNvPr>
          <p:cNvSpPr/>
          <p:nvPr/>
        </p:nvSpPr>
        <p:spPr>
          <a:xfrm>
            <a:off x="2703170" y="1078842"/>
            <a:ext cx="2322259" cy="907941"/>
          </a:xfrm>
          <a:prstGeom prst="rect">
            <a:avLst/>
          </a:prstGeom>
        </p:spPr>
        <p:txBody>
          <a:bodyPr wrap="square">
            <a:spAutoFit/>
          </a:bodyPr>
          <a:lstStyle/>
          <a:p>
            <a:pPr algn="ctr" fontAlgn="base">
              <a:spcBef>
                <a:spcPct val="0"/>
              </a:spcBef>
              <a:spcAft>
                <a:spcPct val="0"/>
              </a:spcAft>
            </a:pPr>
            <a:r>
              <a:rPr lang="ru-RU" sz="1400" b="1" dirty="0">
                <a:solidFill>
                  <a:srgbClr val="00549F"/>
                </a:solidFill>
                <a:latin typeface="PT Sans" panose="020B0503020203020204" pitchFamily="34" charset="-52"/>
              </a:rPr>
              <a:t>16</a:t>
            </a:r>
            <a:r>
              <a:rPr lang="ru-RU" sz="900" b="1" dirty="0">
                <a:solidFill>
                  <a:srgbClr val="00549F"/>
                </a:solidFill>
                <a:latin typeface="PT Sans" panose="020B0503020203020204" pitchFamily="34" charset="-52"/>
              </a:rPr>
              <a:t> </a:t>
            </a:r>
            <a:r>
              <a:rPr lang="zh-CN" altLang="en-US" sz="900" b="1" dirty="0">
                <a:latin typeface="Microsoft YaHei" panose="020B0503020204020204" pitchFamily="34" charset="-122"/>
                <a:ea typeface="Microsoft YaHei" panose="020B0503020204020204" pitchFamily="34" charset="-122"/>
              </a:rPr>
              <a:t>所学院</a:t>
            </a:r>
            <a:r>
              <a:rPr lang="ru-RU" sz="900" dirty="0">
                <a:latin typeface="Microsoft YaHei" panose="020B0503020204020204" pitchFamily="34" charset="-122"/>
                <a:ea typeface="Microsoft YaHei" panose="020B0503020204020204" pitchFamily="34" charset="-122"/>
              </a:rPr>
              <a:t>,</a:t>
            </a:r>
          </a:p>
          <a:p>
            <a:pPr algn="ctr" fontAlgn="base">
              <a:spcBef>
                <a:spcPct val="0"/>
              </a:spcBef>
              <a:spcAft>
                <a:spcPct val="0"/>
              </a:spcAft>
            </a:pPr>
            <a:r>
              <a:rPr lang="en-US" sz="900" dirty="0">
                <a:latin typeface="Microsoft YaHei" panose="020B0503020204020204" pitchFamily="34" charset="-122"/>
                <a:ea typeface="Microsoft YaHei" panose="020B0503020204020204" pitchFamily="34" charset="-122"/>
              </a:rPr>
              <a:t>1</a:t>
            </a:r>
            <a:r>
              <a:rPr lang="zh-CN" altLang="en-US" sz="900" dirty="0">
                <a:latin typeface="Microsoft YaHei" panose="020B0503020204020204" pitchFamily="34" charset="-122"/>
                <a:ea typeface="Microsoft YaHei" panose="020B0503020204020204" pitchFamily="34" charset="-122"/>
              </a:rPr>
              <a:t>所高等学校</a:t>
            </a:r>
            <a:r>
              <a:rPr lang="ru-RU" sz="900" dirty="0">
                <a:latin typeface="Microsoft YaHei" panose="020B0503020204020204" pitchFamily="34" charset="-122"/>
                <a:ea typeface="Microsoft YaHei" panose="020B0503020204020204" pitchFamily="34" charset="-122"/>
              </a:rPr>
              <a:t>, 4</a:t>
            </a:r>
            <a:r>
              <a:rPr lang="zh-CN" altLang="en-US" sz="900" dirty="0">
                <a:latin typeface="Microsoft YaHei" panose="020B0503020204020204" pitchFamily="34" charset="-122"/>
                <a:ea typeface="Microsoft YaHei" panose="020B0503020204020204" pitchFamily="34" charset="-122"/>
              </a:rPr>
              <a:t>所分校</a:t>
            </a:r>
            <a:r>
              <a:rPr lang="ru-RU" sz="900" dirty="0">
                <a:latin typeface="Microsoft YaHei" panose="020B0503020204020204" pitchFamily="34" charset="-122"/>
                <a:ea typeface="Microsoft YaHei" panose="020B0503020204020204" pitchFamily="34" charset="-122"/>
              </a:rPr>
              <a:t>,</a:t>
            </a:r>
          </a:p>
          <a:p>
            <a:pPr algn="ctr" fontAlgn="base">
              <a:spcBef>
                <a:spcPct val="0"/>
              </a:spcBef>
              <a:spcAft>
                <a:spcPct val="0"/>
              </a:spcAft>
            </a:pPr>
            <a:r>
              <a:rPr lang="en-US" sz="900" dirty="0">
                <a:latin typeface="Microsoft YaHei" panose="020B0503020204020204" pitchFamily="34" charset="-122"/>
                <a:ea typeface="Microsoft YaHei" panose="020B0503020204020204" pitchFamily="34" charset="-122"/>
              </a:rPr>
              <a:t>3</a:t>
            </a:r>
            <a:r>
              <a:rPr lang="zh-CN" altLang="en-US" sz="900" dirty="0">
                <a:latin typeface="Microsoft YaHei" panose="020B0503020204020204" pitchFamily="34" charset="-122"/>
                <a:ea typeface="Microsoft YaHei" panose="020B0503020204020204" pitchFamily="34" charset="-122"/>
              </a:rPr>
              <a:t>所中学校</a:t>
            </a:r>
            <a:r>
              <a:rPr lang="ru-RU" sz="900" dirty="0">
                <a:latin typeface="Microsoft YaHei" panose="020B0503020204020204" pitchFamily="34" charset="-122"/>
                <a:ea typeface="Microsoft YaHei" panose="020B0503020204020204" pitchFamily="34" charset="-122"/>
              </a:rPr>
              <a:t>, </a:t>
            </a:r>
            <a:r>
              <a:rPr lang="en-US" sz="900" dirty="0">
                <a:latin typeface="Microsoft YaHei" panose="020B0503020204020204" pitchFamily="34" charset="-122"/>
                <a:ea typeface="Microsoft YaHei" panose="020B0503020204020204" pitchFamily="34" charset="-122"/>
              </a:rPr>
              <a:t>1</a:t>
            </a:r>
            <a:r>
              <a:rPr lang="zh-CN" altLang="en-US" sz="900" dirty="0">
                <a:latin typeface="Microsoft YaHei" panose="020B0503020204020204" pitchFamily="34" charset="-122"/>
                <a:ea typeface="Microsoft YaHei" panose="020B0503020204020204" pitchFamily="34" charset="-122"/>
              </a:rPr>
              <a:t>所幼儿园</a:t>
            </a:r>
            <a:r>
              <a:rPr lang="ru-RU" sz="900" dirty="0">
                <a:latin typeface="Microsoft YaHei" panose="020B0503020204020204" pitchFamily="34" charset="-122"/>
                <a:ea typeface="Microsoft YaHei" panose="020B0503020204020204" pitchFamily="34" charset="-122"/>
              </a:rPr>
              <a:t> </a:t>
            </a:r>
          </a:p>
          <a:p>
            <a:pPr algn="ctr" fontAlgn="base">
              <a:spcBef>
                <a:spcPct val="0"/>
              </a:spcBef>
              <a:spcAft>
                <a:spcPct val="0"/>
              </a:spcAft>
            </a:pPr>
            <a:r>
              <a:rPr lang="ru-RU" sz="700" b="1" dirty="0">
                <a:solidFill>
                  <a:srgbClr val="00549F"/>
                </a:solidFill>
                <a:latin typeface="PT Sans" panose="020B0503020203020204" pitchFamily="34" charset="-52"/>
              </a:rPr>
              <a:t>16</a:t>
            </a:r>
            <a:r>
              <a:rPr lang="ru-RU" sz="700" b="1" dirty="0">
                <a:latin typeface="PT Sans" panose="020B0503020203020204" pitchFamily="34" charset="-52"/>
              </a:rPr>
              <a:t> </a:t>
            </a:r>
            <a:r>
              <a:rPr lang="ru-RU" sz="700" dirty="0">
                <a:latin typeface="PT Sans" panose="020B0503020203020204" pitchFamily="34" charset="-52"/>
              </a:rPr>
              <a:t>институтов,</a:t>
            </a:r>
          </a:p>
          <a:p>
            <a:pPr algn="ctr" fontAlgn="base">
              <a:spcBef>
                <a:spcPct val="0"/>
              </a:spcBef>
              <a:spcAft>
                <a:spcPct val="0"/>
              </a:spcAft>
            </a:pPr>
            <a:r>
              <a:rPr lang="ru-RU" sz="700" dirty="0">
                <a:latin typeface="PT Sans" panose="020B0503020203020204" pitchFamily="34" charset="-52"/>
              </a:rPr>
              <a:t>1 высшая школа, 4 филиала,</a:t>
            </a:r>
          </a:p>
          <a:p>
            <a:pPr algn="ctr" fontAlgn="base">
              <a:spcBef>
                <a:spcPct val="0"/>
              </a:spcBef>
              <a:spcAft>
                <a:spcPct val="0"/>
              </a:spcAft>
            </a:pPr>
            <a:r>
              <a:rPr lang="ru-RU" sz="700" dirty="0">
                <a:latin typeface="PT Sans" panose="020B0503020203020204" pitchFamily="34" charset="-52"/>
              </a:rPr>
              <a:t>2 лицея, школа, детский сад  </a:t>
            </a:r>
          </a:p>
        </p:txBody>
      </p:sp>
      <p:sp>
        <p:nvSpPr>
          <p:cNvPr id="49" name="Прямоугольник 48">
            <a:extLst>
              <a:ext uri="{FF2B5EF4-FFF2-40B4-BE49-F238E27FC236}">
                <a16:creationId xmlns:a16="http://schemas.microsoft.com/office/drawing/2014/main" id="{35760A01-24AB-4D40-9A1E-D542EE501CC4}"/>
              </a:ext>
            </a:extLst>
          </p:cNvPr>
          <p:cNvSpPr/>
          <p:nvPr/>
        </p:nvSpPr>
        <p:spPr>
          <a:xfrm>
            <a:off x="4998796" y="1168347"/>
            <a:ext cx="1797634" cy="661720"/>
          </a:xfrm>
          <a:prstGeom prst="rect">
            <a:avLst/>
          </a:prstGeom>
        </p:spPr>
        <p:txBody>
          <a:bodyPr wrap="square">
            <a:spAutoFit/>
          </a:bodyPr>
          <a:lstStyle/>
          <a:p>
            <a:pPr algn="ctr" fontAlgn="base">
              <a:spcBef>
                <a:spcPct val="0"/>
              </a:spcBef>
              <a:spcAft>
                <a:spcPct val="0"/>
              </a:spcAft>
            </a:pPr>
            <a:r>
              <a:rPr lang="ru-RU" sz="1400" b="1" dirty="0">
                <a:solidFill>
                  <a:srgbClr val="00549F"/>
                </a:solidFill>
                <a:latin typeface="PT Sans" panose="020B0503020203020204" pitchFamily="34" charset="-52"/>
              </a:rPr>
              <a:t>415</a:t>
            </a:r>
            <a:r>
              <a:rPr lang="ru-RU" sz="800" b="1" dirty="0">
                <a:solidFill>
                  <a:srgbClr val="00549F"/>
                </a:solidFill>
                <a:latin typeface="PT Sans" panose="020B0503020203020204" pitchFamily="34" charset="-52"/>
              </a:rPr>
              <a:t> </a:t>
            </a:r>
            <a:r>
              <a:rPr lang="zh-CN" altLang="en-US" sz="900" b="1" dirty="0">
                <a:solidFill>
                  <a:srgbClr val="00549F"/>
                </a:solidFill>
                <a:latin typeface="Microsoft YaHei" panose="020B0503020204020204" pitchFamily="34" charset="-122"/>
                <a:ea typeface="Microsoft YaHei" panose="020B0503020204020204" pitchFamily="34" charset="-122"/>
              </a:rPr>
              <a:t>个实验室</a:t>
            </a:r>
            <a:r>
              <a:rPr lang="ru-RU" sz="900" dirty="0">
                <a:solidFill>
                  <a:srgbClr val="00549F"/>
                </a:solidFill>
                <a:latin typeface="Microsoft YaHei" panose="020B0503020204020204" pitchFamily="34" charset="-122"/>
                <a:ea typeface="Microsoft YaHei" panose="020B0503020204020204" pitchFamily="34" charset="-122"/>
              </a:rPr>
              <a:t>,</a:t>
            </a:r>
          </a:p>
          <a:p>
            <a:pPr algn="ctr" fontAlgn="base">
              <a:spcBef>
                <a:spcPct val="0"/>
              </a:spcBef>
              <a:spcAft>
                <a:spcPct val="0"/>
              </a:spcAft>
            </a:pPr>
            <a:r>
              <a:rPr lang="zh-CN" altLang="en-US" sz="900" dirty="0">
                <a:latin typeface="Microsoft YaHei" panose="020B0503020204020204" pitchFamily="34" charset="-122"/>
                <a:ea typeface="Microsoft YaHei" panose="020B0503020204020204" pitchFamily="34" charset="-122"/>
              </a:rPr>
              <a:t>大学附属医院</a:t>
            </a:r>
            <a:endParaRPr lang="ru-RU" sz="900" dirty="0">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700" b="1" dirty="0">
                <a:solidFill>
                  <a:srgbClr val="00549F"/>
                </a:solidFill>
                <a:latin typeface="PT Sans" panose="020B0503020203020204" pitchFamily="34" charset="-52"/>
              </a:rPr>
              <a:t>415 </a:t>
            </a:r>
            <a:r>
              <a:rPr lang="ru-RU" sz="700" dirty="0">
                <a:latin typeface="PT Sans" panose="020B0503020203020204" pitchFamily="34" charset="-52"/>
              </a:rPr>
              <a:t>учебных лабораторий,</a:t>
            </a:r>
          </a:p>
          <a:p>
            <a:pPr algn="ctr" fontAlgn="base">
              <a:spcBef>
                <a:spcPct val="0"/>
              </a:spcBef>
              <a:spcAft>
                <a:spcPct val="0"/>
              </a:spcAft>
            </a:pPr>
            <a:r>
              <a:rPr lang="ru-RU" sz="700" dirty="0">
                <a:latin typeface="PT Sans" panose="020B0503020203020204" pitchFamily="34" charset="-52"/>
              </a:rPr>
              <a:t>Университетская клиника</a:t>
            </a:r>
          </a:p>
        </p:txBody>
      </p:sp>
      <p:sp>
        <p:nvSpPr>
          <p:cNvPr id="58" name="Прямоугольник 57">
            <a:extLst>
              <a:ext uri="{FF2B5EF4-FFF2-40B4-BE49-F238E27FC236}">
                <a16:creationId xmlns:a16="http://schemas.microsoft.com/office/drawing/2014/main" id="{EBE3971C-0928-4202-BDA6-58F466222BEF}"/>
              </a:ext>
            </a:extLst>
          </p:cNvPr>
          <p:cNvSpPr/>
          <p:nvPr/>
        </p:nvSpPr>
        <p:spPr>
          <a:xfrm>
            <a:off x="7010648" y="1116145"/>
            <a:ext cx="2111472" cy="661720"/>
          </a:xfrm>
          <a:prstGeom prst="rect">
            <a:avLst/>
          </a:prstGeom>
        </p:spPr>
        <p:txBody>
          <a:bodyPr wrap="square">
            <a:spAutoFit/>
          </a:bodyPr>
          <a:lstStyle/>
          <a:p>
            <a:pPr algn="ctr" fontAlgn="base">
              <a:spcBef>
                <a:spcPct val="0"/>
              </a:spcBef>
              <a:spcAft>
                <a:spcPct val="0"/>
              </a:spcAft>
            </a:pPr>
            <a:r>
              <a:rPr lang="ru-RU" sz="1400" b="1" dirty="0">
                <a:solidFill>
                  <a:srgbClr val="00549F"/>
                </a:solidFill>
                <a:latin typeface="PT Sans" panose="020B0503020203020204" pitchFamily="34" charset="-52"/>
              </a:rPr>
              <a:t>702</a:t>
            </a:r>
            <a:r>
              <a:rPr lang="ru-RU" sz="800" b="1" dirty="0">
                <a:solidFill>
                  <a:srgbClr val="00549F"/>
                </a:solidFill>
                <a:latin typeface="PT Sans" panose="020B0503020203020204" pitchFamily="34" charset="-52"/>
              </a:rPr>
              <a:t> </a:t>
            </a:r>
            <a:r>
              <a:rPr lang="zh-CN" altLang="en-US" sz="900" dirty="0">
                <a:latin typeface="Microsoft YaHei" panose="020B0503020204020204" pitchFamily="34" charset="-122"/>
                <a:ea typeface="Microsoft YaHei" panose="020B0503020204020204" pitchFamily="34" charset="-122"/>
              </a:rPr>
              <a:t>座建筑物</a:t>
            </a:r>
            <a:endParaRPr lang="en-US" altLang="zh-CN" sz="900" dirty="0">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900" dirty="0">
                <a:latin typeface="Microsoft YaHei" panose="020B0503020204020204" pitchFamily="34" charset="-122"/>
                <a:ea typeface="Microsoft YaHei" panose="020B0503020204020204" pitchFamily="34" charset="-122"/>
              </a:rPr>
              <a:t>125</a:t>
            </a:r>
            <a:r>
              <a:rPr lang="en-US" sz="900" dirty="0">
                <a:latin typeface="Microsoft YaHei" panose="020B0503020204020204" pitchFamily="34" charset="-122"/>
                <a:ea typeface="Microsoft YaHei" panose="020B0503020204020204" pitchFamily="34" charset="-122"/>
              </a:rPr>
              <a:t> </a:t>
            </a:r>
            <a:r>
              <a:rPr lang="zh-CN" altLang="en-US" sz="900" dirty="0">
                <a:latin typeface="Microsoft YaHei" panose="020B0503020204020204" pitchFamily="34" charset="-122"/>
                <a:ea typeface="Microsoft YaHei" panose="020B0503020204020204" pitchFamily="34" charset="-122"/>
              </a:rPr>
              <a:t>块土地 </a:t>
            </a:r>
            <a:r>
              <a:rPr lang="ru-RU" sz="900" dirty="0">
                <a:latin typeface="Microsoft YaHei" panose="020B0503020204020204" pitchFamily="34" charset="-122"/>
                <a:ea typeface="Microsoft YaHei" panose="020B0503020204020204" pitchFamily="34" charset="-122"/>
              </a:rPr>
              <a:t>(253</a:t>
            </a:r>
            <a:r>
              <a:rPr lang="zh-CN" altLang="en-US" sz="900" dirty="0">
                <a:latin typeface="Microsoft YaHei" panose="020B0503020204020204" pitchFamily="34" charset="-122"/>
                <a:ea typeface="Microsoft YaHei" panose="020B0503020204020204" pitchFamily="34" charset="-122"/>
              </a:rPr>
              <a:t>公顷</a:t>
            </a:r>
            <a:r>
              <a:rPr lang="ru-RU" sz="900" dirty="0">
                <a:latin typeface="Microsoft YaHei" panose="020B0503020204020204" pitchFamily="34" charset="-122"/>
                <a:ea typeface="Microsoft YaHei" panose="020B0503020204020204" pitchFamily="34" charset="-122"/>
              </a:rPr>
              <a:t>)</a:t>
            </a:r>
          </a:p>
          <a:p>
            <a:pPr algn="ctr" fontAlgn="base">
              <a:spcBef>
                <a:spcPct val="0"/>
              </a:spcBef>
              <a:spcAft>
                <a:spcPct val="0"/>
              </a:spcAft>
            </a:pPr>
            <a:r>
              <a:rPr lang="ru-RU" sz="700" b="1" dirty="0">
                <a:solidFill>
                  <a:srgbClr val="00549F"/>
                </a:solidFill>
                <a:latin typeface="PT Sans" panose="020B0503020203020204" pitchFamily="34" charset="-52"/>
              </a:rPr>
              <a:t>702</a:t>
            </a:r>
            <a:r>
              <a:rPr lang="ru-RU" sz="700" b="1" dirty="0">
                <a:solidFill>
                  <a:srgbClr val="002060"/>
                </a:solidFill>
                <a:latin typeface="PT Sans" panose="020B0503020203020204" pitchFamily="34" charset="-52"/>
              </a:rPr>
              <a:t> </a:t>
            </a:r>
            <a:r>
              <a:rPr lang="ru-RU" sz="700" dirty="0">
                <a:latin typeface="PT Sans" panose="020B0503020203020204" pitchFamily="34" charset="-52"/>
              </a:rPr>
              <a:t>объекта недвижимости</a:t>
            </a:r>
          </a:p>
          <a:p>
            <a:pPr algn="ctr" fontAlgn="base">
              <a:spcBef>
                <a:spcPct val="0"/>
              </a:spcBef>
              <a:spcAft>
                <a:spcPct val="0"/>
              </a:spcAft>
            </a:pPr>
            <a:r>
              <a:rPr lang="ru-RU" sz="700" dirty="0">
                <a:latin typeface="PT Sans" panose="020B0503020203020204" pitchFamily="34" charset="-52"/>
              </a:rPr>
              <a:t>125 земельных участков (253 га)</a:t>
            </a:r>
          </a:p>
        </p:txBody>
      </p:sp>
      <p:sp>
        <p:nvSpPr>
          <p:cNvPr id="59" name="Прямоугольник 58">
            <a:extLst>
              <a:ext uri="{FF2B5EF4-FFF2-40B4-BE49-F238E27FC236}">
                <a16:creationId xmlns:a16="http://schemas.microsoft.com/office/drawing/2014/main" id="{5C801DDE-B30B-451D-9B3D-3AD6DAE9E7D6}"/>
              </a:ext>
            </a:extLst>
          </p:cNvPr>
          <p:cNvSpPr/>
          <p:nvPr/>
        </p:nvSpPr>
        <p:spPr>
          <a:xfrm>
            <a:off x="946136" y="4286604"/>
            <a:ext cx="1957133" cy="769441"/>
          </a:xfrm>
          <a:prstGeom prst="rect">
            <a:avLst/>
          </a:prstGeom>
        </p:spPr>
        <p:txBody>
          <a:bodyPr wrap="square">
            <a:spAutoFit/>
          </a:bodyPr>
          <a:lstStyle/>
          <a:p>
            <a:pPr algn="ctr" fontAlgn="base">
              <a:spcBef>
                <a:spcPct val="0"/>
              </a:spcBef>
              <a:spcAft>
                <a:spcPct val="0"/>
              </a:spcAft>
            </a:pPr>
            <a:r>
              <a:rPr lang="ru-RU" sz="1400" b="1" dirty="0">
                <a:solidFill>
                  <a:srgbClr val="00549F"/>
                </a:solidFill>
                <a:latin typeface="PT Sans" panose="020B0503020203020204" pitchFamily="34" charset="-52"/>
              </a:rPr>
              <a:t>10 000 </a:t>
            </a:r>
            <a:r>
              <a:rPr lang="zh-CN" altLang="en-US" sz="900" dirty="0">
                <a:latin typeface="Microsoft YaHei" panose="020B0503020204020204" pitchFamily="34" charset="-122"/>
                <a:ea typeface="Microsoft YaHei" panose="020B0503020204020204" pitchFamily="34" charset="-122"/>
              </a:rPr>
              <a:t>名职员</a:t>
            </a:r>
            <a:endParaRPr lang="ru-RU" sz="900" dirty="0">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900" dirty="0">
                <a:latin typeface="Microsoft YaHei" panose="020B0503020204020204" pitchFamily="34" charset="-122"/>
                <a:ea typeface="Microsoft YaHei" panose="020B0503020204020204" pitchFamily="34" charset="-122"/>
              </a:rPr>
              <a:t>4 000</a:t>
            </a:r>
            <a:r>
              <a:rPr lang="en-US" sz="900" dirty="0">
                <a:latin typeface="Microsoft YaHei" panose="020B0503020204020204" pitchFamily="34" charset="-122"/>
                <a:ea typeface="Microsoft YaHei" panose="020B0503020204020204" pitchFamily="34" charset="-122"/>
              </a:rPr>
              <a:t> </a:t>
            </a:r>
            <a:r>
              <a:rPr lang="zh-CN" altLang="en-US" sz="900" dirty="0">
                <a:latin typeface="Microsoft YaHei" panose="020B0503020204020204" pitchFamily="34" charset="-122"/>
                <a:ea typeface="Microsoft YaHei" panose="020B0503020204020204" pitchFamily="34" charset="-122"/>
              </a:rPr>
              <a:t>名老师</a:t>
            </a:r>
            <a:r>
              <a:rPr lang="ru-RU" altLang="zh-CN" sz="900" dirty="0">
                <a:latin typeface="Microsoft YaHei" panose="020B0503020204020204" pitchFamily="34" charset="-122"/>
                <a:ea typeface="Microsoft YaHei" panose="020B0503020204020204" pitchFamily="34" charset="-122"/>
              </a:rPr>
              <a:t> </a:t>
            </a:r>
            <a:r>
              <a:rPr lang="zh-CN" altLang="en-US" sz="900" dirty="0">
                <a:latin typeface="Microsoft YaHei" panose="020B0503020204020204" pitchFamily="34" charset="-122"/>
                <a:ea typeface="Microsoft YaHei" panose="020B0503020204020204" pitchFamily="34" charset="-122"/>
              </a:rPr>
              <a:t>平均年龄 </a:t>
            </a:r>
            <a:r>
              <a:rPr lang="ru-RU" sz="900" dirty="0">
                <a:latin typeface="Microsoft YaHei" panose="020B0503020204020204" pitchFamily="34" charset="-122"/>
                <a:ea typeface="Microsoft YaHei" panose="020B0503020204020204" pitchFamily="34" charset="-122"/>
              </a:rPr>
              <a:t>– 43</a:t>
            </a:r>
          </a:p>
          <a:p>
            <a:pPr algn="ctr" fontAlgn="base">
              <a:spcBef>
                <a:spcPct val="0"/>
              </a:spcBef>
              <a:spcAft>
                <a:spcPct val="0"/>
              </a:spcAft>
            </a:pPr>
            <a:r>
              <a:rPr lang="ru-RU" sz="700" b="1" dirty="0">
                <a:solidFill>
                  <a:srgbClr val="00549F"/>
                </a:solidFill>
                <a:latin typeface="PT Sans" panose="020B0503020203020204" pitchFamily="34" charset="-52"/>
              </a:rPr>
              <a:t>10 000 </a:t>
            </a:r>
            <a:r>
              <a:rPr lang="ru-RU" sz="700" dirty="0">
                <a:latin typeface="PT Sans" panose="020B0503020203020204" pitchFamily="34" charset="-52"/>
              </a:rPr>
              <a:t>сотрудников</a:t>
            </a:r>
          </a:p>
          <a:p>
            <a:pPr algn="ctr" fontAlgn="base">
              <a:spcBef>
                <a:spcPct val="0"/>
              </a:spcBef>
              <a:spcAft>
                <a:spcPct val="0"/>
              </a:spcAft>
            </a:pPr>
            <a:r>
              <a:rPr lang="ru-RU" sz="700" dirty="0">
                <a:latin typeface="PT Sans" panose="020B0503020203020204" pitchFamily="34" charset="-52"/>
              </a:rPr>
              <a:t>4 000</a:t>
            </a:r>
            <a:r>
              <a:rPr lang="en-US" sz="700" dirty="0">
                <a:latin typeface="PT Sans" panose="020B0503020203020204" pitchFamily="34" charset="-52"/>
              </a:rPr>
              <a:t> </a:t>
            </a:r>
            <a:r>
              <a:rPr lang="ru-RU" sz="700" dirty="0">
                <a:latin typeface="PT Sans" panose="020B0503020203020204" pitchFamily="34" charset="-52"/>
              </a:rPr>
              <a:t>НПР</a:t>
            </a:r>
          </a:p>
          <a:p>
            <a:pPr algn="ctr" fontAlgn="base">
              <a:spcBef>
                <a:spcPct val="0"/>
              </a:spcBef>
              <a:spcAft>
                <a:spcPct val="0"/>
              </a:spcAft>
            </a:pPr>
            <a:r>
              <a:rPr lang="ru-RU" sz="700" dirty="0">
                <a:latin typeface="PT Sans" panose="020B0503020203020204" pitchFamily="34" charset="-52"/>
              </a:rPr>
              <a:t>ср. возраст</a:t>
            </a:r>
            <a:r>
              <a:rPr lang="en-US" sz="700" dirty="0">
                <a:latin typeface="PT Sans" panose="020B0503020203020204" pitchFamily="34" charset="-52"/>
              </a:rPr>
              <a:t> </a:t>
            </a:r>
            <a:r>
              <a:rPr lang="ru-RU" sz="700" dirty="0">
                <a:latin typeface="PT Sans" panose="020B0503020203020204" pitchFamily="34" charset="-52"/>
              </a:rPr>
              <a:t>– 43 года</a:t>
            </a:r>
          </a:p>
        </p:txBody>
      </p:sp>
      <p:sp>
        <p:nvSpPr>
          <p:cNvPr id="60" name="Прямоугольник 59">
            <a:extLst>
              <a:ext uri="{FF2B5EF4-FFF2-40B4-BE49-F238E27FC236}">
                <a16:creationId xmlns:a16="http://schemas.microsoft.com/office/drawing/2014/main" id="{88506693-0F0F-4DAA-91CE-53513E3B8EAE}"/>
              </a:ext>
            </a:extLst>
          </p:cNvPr>
          <p:cNvSpPr/>
          <p:nvPr/>
        </p:nvSpPr>
        <p:spPr>
          <a:xfrm>
            <a:off x="3081527" y="4392004"/>
            <a:ext cx="1723430" cy="523220"/>
          </a:xfrm>
          <a:prstGeom prst="rect">
            <a:avLst/>
          </a:prstGeom>
        </p:spPr>
        <p:txBody>
          <a:bodyPr wrap="square">
            <a:spAutoFit/>
          </a:bodyPr>
          <a:lstStyle/>
          <a:p>
            <a:pPr algn="ctr" fontAlgn="base">
              <a:spcBef>
                <a:spcPct val="0"/>
              </a:spcBef>
              <a:spcAft>
                <a:spcPct val="0"/>
              </a:spcAft>
            </a:pPr>
            <a:r>
              <a:rPr lang="ru-RU" sz="1400" b="1" dirty="0">
                <a:solidFill>
                  <a:srgbClr val="00549F"/>
                </a:solidFill>
                <a:latin typeface="PT Sans" panose="020B0503020203020204" pitchFamily="34" charset="-52"/>
              </a:rPr>
              <a:t>55 </a:t>
            </a:r>
            <a:r>
              <a:rPr lang="en-US" sz="1400" b="1" dirty="0">
                <a:solidFill>
                  <a:srgbClr val="00549F"/>
                </a:solidFill>
                <a:latin typeface="PT Sans" panose="020B0503020203020204" pitchFamily="34" charset="-52"/>
              </a:rPr>
              <a:t>0</a:t>
            </a:r>
            <a:r>
              <a:rPr lang="ru-RU" sz="1400" b="1" dirty="0">
                <a:solidFill>
                  <a:srgbClr val="00549F"/>
                </a:solidFill>
                <a:latin typeface="PT Sans" panose="020B0503020203020204" pitchFamily="34" charset="-52"/>
              </a:rPr>
              <a:t>00 </a:t>
            </a:r>
            <a:r>
              <a:rPr lang="zh-CN" altLang="en-US" sz="900" dirty="0">
                <a:latin typeface="Microsoft YaHei" panose="020B0503020204020204" pitchFamily="34" charset="-122"/>
                <a:ea typeface="Microsoft YaHei" panose="020B0503020204020204" pitchFamily="34" charset="-122"/>
              </a:rPr>
              <a:t>名学生</a:t>
            </a:r>
            <a:endParaRPr lang="ru-RU" sz="900" dirty="0">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700" dirty="0">
                <a:latin typeface="PT Sans" panose="020B0503020203020204" pitchFamily="34" charset="-52"/>
              </a:rPr>
              <a:t>Контингент обучающихся</a:t>
            </a:r>
          </a:p>
          <a:p>
            <a:pPr algn="ctr" fontAlgn="base">
              <a:spcBef>
                <a:spcPct val="0"/>
              </a:spcBef>
              <a:spcAft>
                <a:spcPct val="0"/>
              </a:spcAft>
            </a:pPr>
            <a:r>
              <a:rPr lang="ru-RU" sz="700" dirty="0">
                <a:latin typeface="PT Sans" panose="020B0503020203020204" pitchFamily="34" charset="-52"/>
              </a:rPr>
              <a:t>более </a:t>
            </a:r>
            <a:r>
              <a:rPr lang="ru-RU" sz="700" b="1" dirty="0">
                <a:solidFill>
                  <a:srgbClr val="00549F"/>
                </a:solidFill>
                <a:latin typeface="PT Sans" panose="020B0503020203020204" pitchFamily="34" charset="-52"/>
              </a:rPr>
              <a:t>55 </a:t>
            </a:r>
            <a:r>
              <a:rPr lang="en-US" sz="700" b="1" dirty="0">
                <a:solidFill>
                  <a:srgbClr val="00549F"/>
                </a:solidFill>
                <a:latin typeface="PT Sans" panose="020B0503020203020204" pitchFamily="34" charset="-52"/>
              </a:rPr>
              <a:t>0</a:t>
            </a:r>
            <a:r>
              <a:rPr lang="ru-RU" sz="700" b="1" dirty="0">
                <a:solidFill>
                  <a:srgbClr val="00549F"/>
                </a:solidFill>
                <a:latin typeface="PT Sans" panose="020B0503020203020204" pitchFamily="34" charset="-52"/>
              </a:rPr>
              <a:t>00 </a:t>
            </a:r>
            <a:r>
              <a:rPr lang="ru-RU" sz="700" dirty="0">
                <a:latin typeface="PT Sans" panose="020B0503020203020204" pitchFamily="34" charset="-52"/>
              </a:rPr>
              <a:t>человек</a:t>
            </a:r>
            <a:r>
              <a:rPr lang="ru-RU" sz="700" b="1" dirty="0">
                <a:solidFill>
                  <a:srgbClr val="002060"/>
                </a:solidFill>
                <a:latin typeface="PT Sans" panose="020B0503020203020204" pitchFamily="34" charset="-52"/>
              </a:rPr>
              <a:t> </a:t>
            </a:r>
            <a:endParaRPr lang="ru-RU" sz="700" dirty="0">
              <a:latin typeface="PT Sans" panose="020B0503020203020204" pitchFamily="34" charset="-52"/>
            </a:endParaRPr>
          </a:p>
        </p:txBody>
      </p:sp>
      <p:sp>
        <p:nvSpPr>
          <p:cNvPr id="61" name="Прямоугольник 60">
            <a:extLst>
              <a:ext uri="{FF2B5EF4-FFF2-40B4-BE49-F238E27FC236}">
                <a16:creationId xmlns:a16="http://schemas.microsoft.com/office/drawing/2014/main" id="{1A6E529D-F47A-4502-978C-A10BC20DF523}"/>
              </a:ext>
            </a:extLst>
          </p:cNvPr>
          <p:cNvSpPr/>
          <p:nvPr/>
        </p:nvSpPr>
        <p:spPr>
          <a:xfrm>
            <a:off x="5140870" y="4333747"/>
            <a:ext cx="1903529" cy="661720"/>
          </a:xfrm>
          <a:prstGeom prst="rect">
            <a:avLst/>
          </a:prstGeom>
        </p:spPr>
        <p:txBody>
          <a:bodyPr wrap="square">
            <a:spAutoFit/>
          </a:bodyPr>
          <a:lstStyle/>
          <a:p>
            <a:pPr algn="ctr" fontAlgn="base">
              <a:spcBef>
                <a:spcPct val="0"/>
              </a:spcBef>
              <a:spcAft>
                <a:spcPct val="0"/>
              </a:spcAft>
            </a:pPr>
            <a:r>
              <a:rPr lang="zh-CN" altLang="en-US" sz="900" dirty="0">
                <a:latin typeface="Microsoft YaHei" panose="020B0503020204020204" pitchFamily="34" charset="-122"/>
                <a:ea typeface="Microsoft YaHei" panose="020B0503020204020204" pitchFamily="34" charset="-122"/>
              </a:rPr>
              <a:t>来自</a:t>
            </a:r>
            <a:r>
              <a:rPr lang="en-US" altLang="zh-CN" sz="900" dirty="0">
                <a:latin typeface="Microsoft YaHei" panose="020B0503020204020204" pitchFamily="34" charset="-122"/>
                <a:ea typeface="Microsoft YaHei" panose="020B0503020204020204" pitchFamily="34" charset="-122"/>
              </a:rPr>
              <a:t>101</a:t>
            </a:r>
            <a:r>
              <a:rPr lang="zh-CN" altLang="en-US" sz="900" dirty="0">
                <a:latin typeface="Microsoft YaHei" panose="020B0503020204020204" pitchFamily="34" charset="-122"/>
                <a:ea typeface="Microsoft YaHei" panose="020B0503020204020204" pitchFamily="34" charset="-122"/>
              </a:rPr>
              <a:t>个国家</a:t>
            </a:r>
            <a:endParaRPr lang="ru-RU" altLang="zh-CN" sz="900" dirty="0">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1400" b="1" dirty="0">
                <a:solidFill>
                  <a:srgbClr val="00549F"/>
                </a:solidFill>
                <a:latin typeface="PT Sans" panose="020B0503020203020204"/>
                <a:ea typeface="Microsoft YaHei" panose="020B0503020204020204" pitchFamily="34" charset="-122"/>
              </a:rPr>
              <a:t>13 24</a:t>
            </a:r>
            <a:r>
              <a:rPr lang="en-US" sz="1400" b="1" dirty="0">
                <a:solidFill>
                  <a:srgbClr val="00549F"/>
                </a:solidFill>
                <a:latin typeface="PT Sans" panose="020B0503020203020204"/>
                <a:ea typeface="Microsoft YaHei" panose="020B0503020204020204" pitchFamily="34" charset="-122"/>
              </a:rPr>
              <a:t>7 </a:t>
            </a:r>
            <a:r>
              <a:rPr lang="zh-CN" altLang="en-US" sz="900" b="1" dirty="0">
                <a:solidFill>
                  <a:srgbClr val="00549F"/>
                </a:solidFill>
                <a:latin typeface="Microsoft YaHei" panose="020B0503020204020204" pitchFamily="34" charset="-122"/>
                <a:ea typeface="Microsoft YaHei" panose="020B0503020204020204" pitchFamily="34" charset="-122"/>
              </a:rPr>
              <a:t>名留学生</a:t>
            </a:r>
            <a:endParaRPr lang="en-US" sz="900" b="1" dirty="0">
              <a:solidFill>
                <a:srgbClr val="00549F"/>
              </a:solidFill>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700" b="1" dirty="0">
                <a:solidFill>
                  <a:srgbClr val="00549F"/>
                </a:solidFill>
                <a:latin typeface="PT Sans" panose="020B0503020203020204" pitchFamily="34" charset="-52"/>
              </a:rPr>
              <a:t>13 247 </a:t>
            </a:r>
            <a:r>
              <a:rPr lang="ru-RU" sz="700" dirty="0">
                <a:latin typeface="PT Sans" panose="020B0503020203020204" pitchFamily="34" charset="-52"/>
              </a:rPr>
              <a:t>иностранных обучающихся </a:t>
            </a:r>
          </a:p>
          <a:p>
            <a:pPr algn="ctr" fontAlgn="base">
              <a:spcBef>
                <a:spcPct val="0"/>
              </a:spcBef>
              <a:spcAft>
                <a:spcPct val="0"/>
              </a:spcAft>
            </a:pPr>
            <a:r>
              <a:rPr lang="ru-RU" sz="700" dirty="0">
                <a:latin typeface="PT Sans" panose="020B0503020203020204" pitchFamily="34" charset="-52"/>
              </a:rPr>
              <a:t>из 101 страны</a:t>
            </a:r>
          </a:p>
        </p:txBody>
      </p:sp>
      <p:sp>
        <p:nvSpPr>
          <p:cNvPr id="62" name="Прямоугольник 61">
            <a:extLst>
              <a:ext uri="{FF2B5EF4-FFF2-40B4-BE49-F238E27FC236}">
                <a16:creationId xmlns:a16="http://schemas.microsoft.com/office/drawing/2014/main" id="{A5B03D66-4FFD-4D9E-B07F-4E4905C24AA1}"/>
              </a:ext>
            </a:extLst>
          </p:cNvPr>
          <p:cNvSpPr/>
          <p:nvPr/>
        </p:nvSpPr>
        <p:spPr>
          <a:xfrm>
            <a:off x="7380312" y="4301683"/>
            <a:ext cx="1728192" cy="661720"/>
          </a:xfrm>
          <a:prstGeom prst="rect">
            <a:avLst/>
          </a:prstGeom>
        </p:spPr>
        <p:txBody>
          <a:bodyPr wrap="square">
            <a:spAutoFit/>
          </a:bodyPr>
          <a:lstStyle/>
          <a:p>
            <a:pPr algn="ctr" fontAlgn="base">
              <a:spcBef>
                <a:spcPct val="0"/>
              </a:spcBef>
              <a:spcAft>
                <a:spcPct val="0"/>
              </a:spcAft>
            </a:pPr>
            <a:r>
              <a:rPr lang="zh-CN" altLang="en-US" sz="900" dirty="0">
                <a:latin typeface="Microsoft YaHei" panose="020B0503020204020204" pitchFamily="34" charset="-122"/>
                <a:ea typeface="Microsoft YaHei" panose="020B0503020204020204" pitchFamily="34" charset="-122"/>
              </a:rPr>
              <a:t>来自</a:t>
            </a:r>
            <a:r>
              <a:rPr lang="ru-RU" altLang="zh-CN" sz="900" dirty="0">
                <a:latin typeface="Microsoft YaHei" panose="020B0503020204020204" pitchFamily="34" charset="-122"/>
                <a:ea typeface="Microsoft YaHei" panose="020B0503020204020204" pitchFamily="34" charset="-122"/>
              </a:rPr>
              <a:t>39</a:t>
            </a:r>
            <a:r>
              <a:rPr lang="zh-CN" altLang="en-US" sz="900" dirty="0">
                <a:latin typeface="Microsoft YaHei" panose="020B0503020204020204" pitchFamily="34" charset="-122"/>
                <a:ea typeface="Microsoft YaHei" panose="020B0503020204020204" pitchFamily="34" charset="-122"/>
              </a:rPr>
              <a:t>个国家</a:t>
            </a:r>
            <a:endParaRPr lang="en-US" sz="900" b="1" dirty="0">
              <a:solidFill>
                <a:srgbClr val="002060"/>
              </a:solidFill>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1400" b="1" dirty="0">
                <a:solidFill>
                  <a:srgbClr val="00549F"/>
                </a:solidFill>
                <a:latin typeface="PT Sans" panose="020B0503020203020204"/>
                <a:ea typeface="Microsoft YaHei" panose="020B0503020204020204" pitchFamily="34" charset="-122"/>
              </a:rPr>
              <a:t>338</a:t>
            </a:r>
            <a:r>
              <a:rPr lang="zh-CN" altLang="en-US" sz="900" b="1" dirty="0">
                <a:solidFill>
                  <a:srgbClr val="00549F"/>
                </a:solidFill>
                <a:latin typeface="Microsoft YaHei" panose="020B0503020204020204" pitchFamily="34" charset="-122"/>
                <a:ea typeface="Microsoft YaHei" panose="020B0503020204020204" pitchFamily="34" charset="-122"/>
              </a:rPr>
              <a:t>个国际合作伙伴</a:t>
            </a:r>
            <a:endParaRPr lang="en-US" altLang="zh-CN" sz="900" b="1" dirty="0">
              <a:solidFill>
                <a:srgbClr val="00549F"/>
              </a:solidFill>
              <a:latin typeface="Microsoft YaHei" panose="020B0503020204020204" pitchFamily="34" charset="-122"/>
              <a:ea typeface="Microsoft YaHei" panose="020B0503020204020204" pitchFamily="34" charset="-122"/>
            </a:endParaRPr>
          </a:p>
          <a:p>
            <a:pPr algn="ctr" fontAlgn="base">
              <a:spcBef>
                <a:spcPct val="0"/>
              </a:spcBef>
              <a:spcAft>
                <a:spcPct val="0"/>
              </a:spcAft>
            </a:pPr>
            <a:r>
              <a:rPr lang="ru-RU" sz="700" b="1" dirty="0">
                <a:solidFill>
                  <a:srgbClr val="00549F"/>
                </a:solidFill>
                <a:latin typeface="PT Sans" panose="020B0503020203020204" pitchFamily="34" charset="-52"/>
              </a:rPr>
              <a:t>338</a:t>
            </a:r>
            <a:r>
              <a:rPr lang="en-US" sz="700" b="1" dirty="0">
                <a:solidFill>
                  <a:srgbClr val="00549F"/>
                </a:solidFill>
                <a:latin typeface="PT Sans" panose="020B0503020203020204" pitchFamily="34" charset="-52"/>
              </a:rPr>
              <a:t> </a:t>
            </a:r>
            <a:r>
              <a:rPr lang="ru-RU" sz="700" dirty="0">
                <a:latin typeface="PT Sans" panose="020B0503020203020204" pitchFamily="34" charset="-52"/>
              </a:rPr>
              <a:t>партнерских организаций</a:t>
            </a:r>
          </a:p>
          <a:p>
            <a:pPr algn="ctr" fontAlgn="base">
              <a:spcBef>
                <a:spcPct val="0"/>
              </a:spcBef>
              <a:spcAft>
                <a:spcPct val="0"/>
              </a:spcAft>
            </a:pPr>
            <a:r>
              <a:rPr lang="ru-RU" sz="700" dirty="0">
                <a:latin typeface="PT Sans" panose="020B0503020203020204" pitchFamily="34" charset="-52"/>
              </a:rPr>
              <a:t>из 39 стран</a:t>
            </a:r>
          </a:p>
        </p:txBody>
      </p:sp>
      <p:pic>
        <p:nvPicPr>
          <p:cNvPr id="38" name="Рисунок 37">
            <a:extLst>
              <a:ext uri="{FF2B5EF4-FFF2-40B4-BE49-F238E27FC236}">
                <a16:creationId xmlns:a16="http://schemas.microsoft.com/office/drawing/2014/main" id="{A5414A99-1BA4-4A3A-A0AF-7C02A97AB9C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42" name="Рисунок 41">
            <a:extLst>
              <a:ext uri="{FF2B5EF4-FFF2-40B4-BE49-F238E27FC236}">
                <a16:creationId xmlns:a16="http://schemas.microsoft.com/office/drawing/2014/main" id="{6D04F516-0420-4761-AF61-4E9FBBAA139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54" name="TextBox 53">
            <a:extLst>
              <a:ext uri="{FF2B5EF4-FFF2-40B4-BE49-F238E27FC236}">
                <a16:creationId xmlns:a16="http://schemas.microsoft.com/office/drawing/2014/main" id="{811F6F41-0495-411F-9FB9-C2BDCFF8E8DD}"/>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63" name="TextBox 62">
            <a:extLst>
              <a:ext uri="{FF2B5EF4-FFF2-40B4-BE49-F238E27FC236}">
                <a16:creationId xmlns:a16="http://schemas.microsoft.com/office/drawing/2014/main" id="{37C9FE1F-CC67-4616-8AC3-3EDAE59EFFB2}"/>
              </a:ext>
            </a:extLst>
          </p:cNvPr>
          <p:cNvSpPr txBox="1"/>
          <p:nvPr/>
        </p:nvSpPr>
        <p:spPr>
          <a:xfrm>
            <a:off x="998930" y="107111"/>
            <a:ext cx="8109573"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喀山联邦大学</a:t>
            </a:r>
            <a:r>
              <a:rPr lang="en-US" altLang="zh-CN" sz="1600" b="1" spc="-20" dirty="0">
                <a:latin typeface="Microsoft YaHei" panose="020B0503020204020204" pitchFamily="34" charset="-122"/>
                <a:ea typeface="Microsoft YaHei" panose="020B0503020204020204" pitchFamily="34" charset="-122"/>
                <a:cs typeface="Calibri"/>
              </a:rPr>
              <a:t>- </a:t>
            </a:r>
            <a:r>
              <a:rPr lang="zh-CN" altLang="en-US" sz="1600" b="1" spc="-20" dirty="0">
                <a:latin typeface="Microsoft YaHei" panose="020B0503020204020204" pitchFamily="34" charset="-122"/>
                <a:ea typeface="Microsoft YaHei" panose="020B0503020204020204" pitchFamily="34" charset="-122"/>
                <a:cs typeface="Calibri"/>
              </a:rPr>
              <a:t>事实和数字</a:t>
            </a:r>
            <a:r>
              <a:rPr lang="ru-RU"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КАЗАНСКИЙ ФЕДЕРАЛЬНЫЙ УНИВЕРСИТЕТ. ЦИФРЫ И ФАКТЫ </a:t>
            </a:r>
          </a:p>
        </p:txBody>
      </p:sp>
      <p:sp>
        <p:nvSpPr>
          <p:cNvPr id="64" name="TextBox 63">
            <a:extLst>
              <a:ext uri="{FF2B5EF4-FFF2-40B4-BE49-F238E27FC236}">
                <a16:creationId xmlns:a16="http://schemas.microsoft.com/office/drawing/2014/main" id="{7E72DFA4-DF83-46B5-83BB-9022439E1D30}"/>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65" name="TextBox 64">
            <a:extLst>
              <a:ext uri="{FF2B5EF4-FFF2-40B4-BE49-F238E27FC236}">
                <a16:creationId xmlns:a16="http://schemas.microsoft.com/office/drawing/2014/main" id="{A2B455A9-708E-48BE-8F0D-13CFE02A3F5F}"/>
              </a:ext>
            </a:extLst>
          </p:cNvPr>
          <p:cNvSpPr txBox="1"/>
          <p:nvPr/>
        </p:nvSpPr>
        <p:spPr>
          <a:xfrm>
            <a:off x="7581193" y="2531847"/>
            <a:ext cx="967346" cy="338554"/>
          </a:xfrm>
          <a:prstGeom prst="rect">
            <a:avLst/>
          </a:prstGeom>
          <a:noFill/>
        </p:spPr>
        <p:txBody>
          <a:bodyPr wrap="square" rtlCol="0">
            <a:spAutoFit/>
          </a:bodyPr>
          <a:lstStyle/>
          <a:p>
            <a:r>
              <a:rPr lang="ja-JP" altLang="en-US" sz="900" dirty="0">
                <a:solidFill>
                  <a:srgbClr val="FF0000"/>
                </a:solidFill>
              </a:rPr>
              <a:t>俄罗斯最佳</a:t>
            </a:r>
            <a:endParaRPr lang="ru-RU" sz="900" dirty="0">
              <a:solidFill>
                <a:srgbClr val="FF0000"/>
              </a:solidFill>
            </a:endParaRPr>
          </a:p>
          <a:p>
            <a:r>
              <a:rPr lang="ru-RU" sz="700" i="1" kern="1200" dirty="0">
                <a:solidFill>
                  <a:srgbClr val="FF0000"/>
                </a:solidFill>
                <a:latin typeface="PT Sans" panose="020B0503020203020204" pitchFamily="34" charset="-52"/>
              </a:rPr>
              <a:t>Лучший в России</a:t>
            </a:r>
          </a:p>
        </p:txBody>
      </p:sp>
      <p:sp>
        <p:nvSpPr>
          <p:cNvPr id="66" name="TextBox 65">
            <a:extLst>
              <a:ext uri="{FF2B5EF4-FFF2-40B4-BE49-F238E27FC236}">
                <a16:creationId xmlns:a16="http://schemas.microsoft.com/office/drawing/2014/main" id="{14E73824-BB00-4228-AA2A-A81D641EC069}"/>
              </a:ext>
            </a:extLst>
          </p:cNvPr>
          <p:cNvSpPr txBox="1"/>
          <p:nvPr/>
        </p:nvSpPr>
        <p:spPr>
          <a:xfrm>
            <a:off x="7589403" y="2840879"/>
            <a:ext cx="967346" cy="338554"/>
          </a:xfrm>
          <a:prstGeom prst="rect">
            <a:avLst/>
          </a:prstGeom>
          <a:noFill/>
        </p:spPr>
        <p:txBody>
          <a:bodyPr wrap="square" rtlCol="0">
            <a:spAutoFit/>
          </a:bodyPr>
          <a:lstStyle/>
          <a:p>
            <a:r>
              <a:rPr lang="ja-JP" altLang="en-US" sz="900" dirty="0">
                <a:solidFill>
                  <a:srgbClr val="FF0000"/>
                </a:solidFill>
              </a:rPr>
              <a:t>俄罗斯最佳</a:t>
            </a:r>
            <a:endParaRPr lang="ru-RU" sz="900" dirty="0">
              <a:solidFill>
                <a:srgbClr val="FF0000"/>
              </a:solidFill>
            </a:endParaRPr>
          </a:p>
          <a:p>
            <a:r>
              <a:rPr lang="ru-RU" sz="700" i="1" kern="1200" dirty="0">
                <a:solidFill>
                  <a:srgbClr val="FF0000"/>
                </a:solidFill>
                <a:latin typeface="PT Sans" panose="020B0503020203020204" pitchFamily="34" charset="-52"/>
              </a:rPr>
              <a:t>Лучший в России</a:t>
            </a:r>
          </a:p>
        </p:txBody>
      </p:sp>
      <p:sp>
        <p:nvSpPr>
          <p:cNvPr id="67" name="TextBox 66">
            <a:extLst>
              <a:ext uri="{FF2B5EF4-FFF2-40B4-BE49-F238E27FC236}">
                <a16:creationId xmlns:a16="http://schemas.microsoft.com/office/drawing/2014/main" id="{8C25EA77-22C9-4299-AAB6-18CF0530C3E0}"/>
              </a:ext>
            </a:extLst>
          </p:cNvPr>
          <p:cNvSpPr txBox="1"/>
          <p:nvPr/>
        </p:nvSpPr>
        <p:spPr>
          <a:xfrm>
            <a:off x="7597613" y="3136231"/>
            <a:ext cx="967346" cy="338554"/>
          </a:xfrm>
          <a:prstGeom prst="rect">
            <a:avLst/>
          </a:prstGeom>
          <a:noFill/>
        </p:spPr>
        <p:txBody>
          <a:bodyPr wrap="square" rtlCol="0">
            <a:spAutoFit/>
          </a:bodyPr>
          <a:lstStyle/>
          <a:p>
            <a:r>
              <a:rPr lang="ja-JP" altLang="en-US" sz="900" dirty="0">
                <a:solidFill>
                  <a:srgbClr val="FF0000"/>
                </a:solidFill>
              </a:rPr>
              <a:t>俄罗斯最佳</a:t>
            </a:r>
            <a:endParaRPr lang="ru-RU" sz="900" dirty="0">
              <a:solidFill>
                <a:srgbClr val="FF0000"/>
              </a:solidFill>
            </a:endParaRPr>
          </a:p>
          <a:p>
            <a:r>
              <a:rPr lang="ru-RU" sz="700" i="1" kern="1200" dirty="0">
                <a:solidFill>
                  <a:srgbClr val="FF0000"/>
                </a:solidFill>
                <a:latin typeface="PT Sans" panose="020B0503020203020204" pitchFamily="34" charset="-52"/>
              </a:rPr>
              <a:t>Лучший в России</a:t>
            </a:r>
          </a:p>
        </p:txBody>
      </p:sp>
      <p:sp>
        <p:nvSpPr>
          <p:cNvPr id="56" name="TextBox 55">
            <a:extLst>
              <a:ext uri="{FF2B5EF4-FFF2-40B4-BE49-F238E27FC236}">
                <a16:creationId xmlns:a16="http://schemas.microsoft.com/office/drawing/2014/main" id="{45D1028D-DF94-4B92-96E0-7B82688DA98F}"/>
              </a:ext>
            </a:extLst>
          </p:cNvPr>
          <p:cNvSpPr txBox="1"/>
          <p:nvPr/>
        </p:nvSpPr>
        <p:spPr>
          <a:xfrm>
            <a:off x="2832804" y="2674161"/>
            <a:ext cx="967346" cy="338554"/>
          </a:xfrm>
          <a:prstGeom prst="rect">
            <a:avLst/>
          </a:prstGeom>
          <a:noFill/>
        </p:spPr>
        <p:txBody>
          <a:bodyPr wrap="square" rtlCol="0">
            <a:spAutoFit/>
          </a:bodyPr>
          <a:lstStyle/>
          <a:p>
            <a:r>
              <a:rPr lang="ja-JP" altLang="en-US" sz="900" dirty="0">
                <a:solidFill>
                  <a:srgbClr val="FF0000"/>
                </a:solidFill>
              </a:rPr>
              <a:t>俄罗斯最佳</a:t>
            </a:r>
            <a:endParaRPr lang="ru-RU" sz="900" dirty="0">
              <a:solidFill>
                <a:srgbClr val="FF0000"/>
              </a:solidFill>
            </a:endParaRPr>
          </a:p>
          <a:p>
            <a:r>
              <a:rPr lang="ru-RU" sz="700" i="1" kern="1200" dirty="0">
                <a:solidFill>
                  <a:srgbClr val="FF0000"/>
                </a:solidFill>
                <a:latin typeface="PT Sans" panose="020B0503020203020204" pitchFamily="34" charset="-52"/>
              </a:rPr>
              <a:t>Лучший в России</a:t>
            </a:r>
          </a:p>
        </p:txBody>
      </p:sp>
    </p:spTree>
    <p:extLst>
      <p:ext uri="{BB962C8B-B14F-4D97-AF65-F5344CB8AC3E}">
        <p14:creationId xmlns:p14="http://schemas.microsoft.com/office/powerpoint/2010/main" val="4258379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39215" y="141366"/>
            <a:ext cx="6214913" cy="266700"/>
          </a:xfrm>
          <a:prstGeom prst="rect">
            <a:avLst/>
          </a:prstGeom>
        </p:spPr>
        <p:txBody>
          <a:bodyPr vert="horz" wrap="square" lIns="0" tIns="0" rIns="0" bIns="0" rtlCol="0">
            <a:noAutofit/>
          </a:bodyPr>
          <a:lstStyle/>
          <a:p>
            <a:pPr marL="12700" marR="0" lvl="0" indent="0" algn="l" defTabSz="914378"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a:endParaRPr>
          </a:p>
        </p:txBody>
      </p:sp>
      <p:sp>
        <p:nvSpPr>
          <p:cNvPr id="6" name="object 6"/>
          <p:cNvSpPr txBox="1"/>
          <p:nvPr/>
        </p:nvSpPr>
        <p:spPr>
          <a:xfrm>
            <a:off x="7581430" y="627535"/>
            <a:ext cx="1095375" cy="257175"/>
          </a:xfrm>
          <a:prstGeom prst="rect">
            <a:avLst/>
          </a:prstGeom>
        </p:spPr>
        <p:txBody>
          <a:bodyPr vert="horz" wrap="square" lIns="0" tIns="0" rIns="0" bIns="0" rtlCol="0">
            <a:noAutofit/>
          </a:bodyPr>
          <a:lstStyle/>
          <a:p>
            <a:pPr marL="12700" marR="0" lvl="0" indent="0" algn="l" defTabSz="914378" rtl="0" eaLnBrk="1" fontAlgn="auto" latinLnBrk="0" hangingPunct="1">
              <a:lnSpc>
                <a:spcPct val="100000"/>
              </a:lnSpc>
              <a:spcBef>
                <a:spcPts val="0"/>
              </a:spcBef>
              <a:spcAft>
                <a:spcPts val="0"/>
              </a:spcAft>
              <a:buClrTx/>
              <a:buSzTx/>
              <a:buFontTx/>
              <a:buNone/>
              <a:tabLst>
                <a:tab pos="743567" algn="l"/>
              </a:tabLst>
              <a:defRPr/>
            </a:pPr>
            <a:endParaRPr kumimoji="0"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Unicode MS"/>
            </a:endParaRPr>
          </a:p>
        </p:txBody>
      </p:sp>
      <p:sp>
        <p:nvSpPr>
          <p:cNvPr id="7" name="object 7"/>
          <p:cNvSpPr/>
          <p:nvPr/>
        </p:nvSpPr>
        <p:spPr>
          <a:xfrm>
            <a:off x="1011808" y="695561"/>
            <a:ext cx="516674" cy="498376"/>
          </a:xfrm>
          <a:prstGeom prst="rect">
            <a:avLst/>
          </a:prstGeom>
          <a:blipFill>
            <a:blip r:embed="rId3" cstate="print"/>
            <a:stretch>
              <a:fillRect/>
            </a:stretch>
          </a:bli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object 8"/>
          <p:cNvSpPr/>
          <p:nvPr/>
        </p:nvSpPr>
        <p:spPr>
          <a:xfrm>
            <a:off x="1055881" y="1256951"/>
            <a:ext cx="469415" cy="475204"/>
          </a:xfrm>
          <a:prstGeom prst="rect">
            <a:avLst/>
          </a:prstGeom>
          <a:blipFill>
            <a:blip r:embed="rId4" cstate="print"/>
            <a:stretch>
              <a:fillRect/>
            </a:stretch>
          </a:bli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9" name="object 9"/>
          <p:cNvSpPr/>
          <p:nvPr/>
        </p:nvSpPr>
        <p:spPr>
          <a:xfrm>
            <a:off x="981495" y="1799758"/>
            <a:ext cx="618185" cy="590537"/>
          </a:xfrm>
          <a:prstGeom prst="rect">
            <a:avLst/>
          </a:prstGeom>
          <a:blipFill>
            <a:blip r:embed="rId5" cstate="print"/>
            <a:stretch>
              <a:fillRect/>
            </a:stretch>
          </a:bli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object 10"/>
          <p:cNvSpPr/>
          <p:nvPr/>
        </p:nvSpPr>
        <p:spPr>
          <a:xfrm>
            <a:off x="1059878" y="1886290"/>
            <a:ext cx="453435" cy="433149"/>
          </a:xfrm>
          <a:prstGeom prst="rect">
            <a:avLst/>
          </a:prstGeom>
          <a:blipFill>
            <a:blip r:embed="rId6" cstate="print"/>
            <a:stretch>
              <a:fillRect/>
            </a:stretch>
          </a:bli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16" name="Рисунок 15" descr="Изображение выглядит как текст&#10;&#10;Автоматически созданное описание">
            <a:extLst>
              <a:ext uri="{FF2B5EF4-FFF2-40B4-BE49-F238E27FC236}">
                <a16:creationId xmlns:a16="http://schemas.microsoft.com/office/drawing/2014/main" id="{A2FD97E7-49EC-423B-8A3A-8DA89B3FC9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6372200" y="1265234"/>
            <a:ext cx="1040334" cy="443891"/>
          </a:xfrm>
          <a:prstGeom prst="rect">
            <a:avLst/>
          </a:prstGeom>
        </p:spPr>
      </p:pic>
      <p:pic>
        <p:nvPicPr>
          <p:cNvPr id="22" name="Рисунок 21" descr="Изображение выглядит как стол, внутренний, человек, сидит&#10;&#10;Автоматически созданное описание">
            <a:extLst>
              <a:ext uri="{FF2B5EF4-FFF2-40B4-BE49-F238E27FC236}">
                <a16:creationId xmlns:a16="http://schemas.microsoft.com/office/drawing/2014/main" id="{7150524B-D452-4916-97DC-E05022F8E40C}"/>
              </a:ext>
            </a:extLst>
          </p:cNvPr>
          <p:cNvPicPr>
            <a:picLocks noChangeAspect="1"/>
          </p:cNvPicPr>
          <p:nvPr/>
        </p:nvPicPr>
        <p:blipFill rotWithShape="1">
          <a:blip r:embed="rId8"/>
          <a:srcRect l="-1" r="-5991" b="2088"/>
          <a:stretch/>
        </p:blipFill>
        <p:spPr>
          <a:xfrm>
            <a:off x="7311594" y="3877250"/>
            <a:ext cx="1943026" cy="1266249"/>
          </a:xfrm>
          <a:prstGeom prst="rect">
            <a:avLst/>
          </a:prstGeom>
        </p:spPr>
      </p:pic>
      <p:pic>
        <p:nvPicPr>
          <p:cNvPr id="26" name="Picture 14" descr="В КФУ изобрели робота-учителя для обучения школьников - ГлагоL">
            <a:extLst>
              <a:ext uri="{FF2B5EF4-FFF2-40B4-BE49-F238E27FC236}">
                <a16:creationId xmlns:a16="http://schemas.microsoft.com/office/drawing/2014/main" id="{761A7091-D2D4-4A59-BC96-C65C89D7645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686"/>
          <a:stretch/>
        </p:blipFill>
        <p:spPr bwMode="auto">
          <a:xfrm>
            <a:off x="355532" y="3877773"/>
            <a:ext cx="1950172" cy="1265727"/>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a:extLst>
              <a:ext uri="{FF2B5EF4-FFF2-40B4-BE49-F238E27FC236}">
                <a16:creationId xmlns:a16="http://schemas.microsoft.com/office/drawing/2014/main" id="{9982480C-9809-4871-88DA-23C075151DF6}"/>
              </a:ext>
            </a:extLst>
          </p:cNvPr>
          <p:cNvPicPr>
            <a:picLocks noChangeAspect="1"/>
          </p:cNvPicPr>
          <p:nvPr/>
        </p:nvPicPr>
        <p:blipFill rotWithShape="1">
          <a:blip r:embed="rId10"/>
          <a:srcRect l="9603" r="9959"/>
          <a:stretch/>
        </p:blipFill>
        <p:spPr>
          <a:xfrm>
            <a:off x="2305704" y="3878207"/>
            <a:ext cx="1512169" cy="1272868"/>
          </a:xfrm>
          <a:prstGeom prst="rect">
            <a:avLst/>
          </a:prstGeom>
        </p:spPr>
      </p:pic>
      <p:pic>
        <p:nvPicPr>
          <p:cNvPr id="2050" name="Picture 2" descr="https://media.kpfu.ru/sites/default/files/2024-10/WhatsApp%20Image%202024-10-15%20at%2013.57.56%20%281%29.jpeg">
            <a:extLst>
              <a:ext uri="{FF2B5EF4-FFF2-40B4-BE49-F238E27FC236}">
                <a16:creationId xmlns:a16="http://schemas.microsoft.com/office/drawing/2014/main" id="{E6645A17-C70F-4C70-A8F4-9504E4C9F7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1420" y="3877252"/>
            <a:ext cx="1900156" cy="12662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8591126-7E21-5DA1-D90C-0D7AE968A0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17383" y="3877774"/>
            <a:ext cx="1899373" cy="126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a16="http://schemas.microsoft.com/office/drawing/2014/main" id="{ADCE9CFD-9269-41E4-840C-9512E286C9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68940" y="526900"/>
            <a:ext cx="1442672" cy="309750"/>
          </a:xfrm>
          <a:prstGeom prst="rect">
            <a:avLst/>
          </a:prstGeom>
        </p:spPr>
      </p:pic>
      <p:sp>
        <p:nvSpPr>
          <p:cNvPr id="27" name="Заголовок 6">
            <a:extLst>
              <a:ext uri="{FF2B5EF4-FFF2-40B4-BE49-F238E27FC236}">
                <a16:creationId xmlns:a16="http://schemas.microsoft.com/office/drawing/2014/main" id="{00C0ED28-ED51-4A44-8F06-78532406541B}"/>
              </a:ext>
            </a:extLst>
          </p:cNvPr>
          <p:cNvSpPr txBox="1">
            <a:spLocks/>
          </p:cNvSpPr>
          <p:nvPr/>
        </p:nvSpPr>
        <p:spPr>
          <a:xfrm>
            <a:off x="950382" y="754867"/>
            <a:ext cx="5216946" cy="3349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355" rtl="0" eaLnBrk="1" fontAlgn="auto" latinLnBrk="0" hangingPunct="1">
              <a:lnSpc>
                <a:spcPct val="90000"/>
              </a:lnSpc>
              <a:spcBef>
                <a:spcPct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a:rPr>
              <a:t> </a:t>
            </a:r>
            <a:endParaRPr kumimoji="0" 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a:endParaRPr>
          </a:p>
        </p:txBody>
      </p:sp>
      <p:sp>
        <p:nvSpPr>
          <p:cNvPr id="30" name="object 11">
            <a:extLst>
              <a:ext uri="{FF2B5EF4-FFF2-40B4-BE49-F238E27FC236}">
                <a16:creationId xmlns:a16="http://schemas.microsoft.com/office/drawing/2014/main" id="{C868C924-78EB-4283-914E-6C4C0E209A9B}"/>
              </a:ext>
            </a:extLst>
          </p:cNvPr>
          <p:cNvSpPr/>
          <p:nvPr/>
        </p:nvSpPr>
        <p:spPr>
          <a:xfrm>
            <a:off x="1045540" y="2476827"/>
            <a:ext cx="505823" cy="478999"/>
          </a:xfrm>
          <a:prstGeom prst="rect">
            <a:avLst/>
          </a:prstGeom>
          <a:blipFill>
            <a:blip r:embed="rId14" cstate="print"/>
            <a:stretch>
              <a:fillRect/>
            </a:stretch>
          </a:bli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2" name="object 13">
            <a:extLst>
              <a:ext uri="{FF2B5EF4-FFF2-40B4-BE49-F238E27FC236}">
                <a16:creationId xmlns:a16="http://schemas.microsoft.com/office/drawing/2014/main" id="{FDEEF8D6-8F0C-40FC-97CC-B6738D4BD9D5}"/>
              </a:ext>
            </a:extLst>
          </p:cNvPr>
          <p:cNvSpPr/>
          <p:nvPr/>
        </p:nvSpPr>
        <p:spPr>
          <a:xfrm>
            <a:off x="1055881" y="3042358"/>
            <a:ext cx="505824" cy="485346"/>
          </a:xfrm>
          <a:prstGeom prst="rect">
            <a:avLst/>
          </a:prstGeom>
          <a:blipFill>
            <a:blip r:embed="rId15" cstate="print"/>
            <a:stretch>
              <a:fillRect/>
            </a:stretch>
          </a:bli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pic>
        <p:nvPicPr>
          <p:cNvPr id="35" name="Рисунок 34" descr="Изображение выглядит как текст&#10;&#10;Автоматически созданное описание">
            <a:extLst>
              <a:ext uri="{FF2B5EF4-FFF2-40B4-BE49-F238E27FC236}">
                <a16:creationId xmlns:a16="http://schemas.microsoft.com/office/drawing/2014/main" id="{D72BADAC-EAF2-496F-9C20-D1ABBFF422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6466309" y="3004756"/>
            <a:ext cx="1040334" cy="443891"/>
          </a:xfrm>
          <a:prstGeom prst="rect">
            <a:avLst/>
          </a:prstGeom>
        </p:spPr>
      </p:pic>
      <p:sp>
        <p:nvSpPr>
          <p:cNvPr id="5" name="Прямоугольник 4">
            <a:extLst>
              <a:ext uri="{FF2B5EF4-FFF2-40B4-BE49-F238E27FC236}">
                <a16:creationId xmlns:a16="http://schemas.microsoft.com/office/drawing/2014/main" id="{A1DFA353-0079-4B92-9CBE-EBBD7DE5EA37}"/>
              </a:ext>
            </a:extLst>
          </p:cNvPr>
          <p:cNvSpPr/>
          <p:nvPr/>
        </p:nvSpPr>
        <p:spPr>
          <a:xfrm>
            <a:off x="1588030" y="471840"/>
            <a:ext cx="4784170" cy="3062377"/>
          </a:xfrm>
          <a:prstGeom prst="rect">
            <a:avLst/>
          </a:prstGeom>
        </p:spPr>
        <p:txBody>
          <a:bodyPr wrap="square">
            <a:spAutoFit/>
          </a:bodyPr>
          <a:lstStyle/>
          <a:p>
            <a:pPr algn="just" defTabSz="685784">
              <a:defRPr/>
            </a:pPr>
            <a:r>
              <a:rPr lang="zh-CN" altLang="en-US" sz="1000" b="1" dirty="0">
                <a:solidFill>
                  <a:prstClr val="black"/>
                </a:solidFill>
                <a:latin typeface="Microsoft YaHei" panose="020B0503020204020204" pitchFamily="34" charset="-122"/>
                <a:ea typeface="Microsoft YaHei" panose="020B0503020204020204" pitchFamily="34" charset="-122"/>
                <a:cs typeface="Arial"/>
              </a:rPr>
              <a:t>生物技术促进健康和粮食安全 </a:t>
            </a:r>
            <a:endParaRPr lang="en-US" sz="1000" b="1" dirty="0">
              <a:solidFill>
                <a:prstClr val="black"/>
              </a:solidFill>
              <a:latin typeface="Microsoft YaHei" panose="020B0503020204020204" pitchFamily="34" charset="-122"/>
              <a:ea typeface="Microsoft YaHei" panose="020B0503020204020204" pitchFamily="34" charset="-122"/>
              <a:cs typeface="Arial"/>
            </a:endParaRPr>
          </a:p>
          <a:p>
            <a:pPr algn="just" defTabSz="685784">
              <a:defRPr/>
            </a:pPr>
            <a:r>
              <a:rPr lang="ru-RU" sz="800" dirty="0">
                <a:solidFill>
                  <a:prstClr val="black"/>
                </a:solidFill>
                <a:latin typeface="PT Sans" panose="020B0503020203020204" pitchFamily="34" charset="-52"/>
                <a:cs typeface="Arial"/>
              </a:rPr>
              <a:t>БИОТЕХНОЛОГИИ СБЕРЕЖЕНИЯ ЗДОРОВЬЯ И ПРОДОВОЛЬСТВЕННОЙ БЕЗОПАСНОСТИ</a:t>
            </a:r>
          </a:p>
          <a:p>
            <a:pPr algn="just" defTabSz="685784">
              <a:defRPr/>
            </a:pPr>
            <a:r>
              <a:rPr lang="ru-RU" sz="700" b="1" kern="0" dirty="0">
                <a:latin typeface="PT Sans" panose="020B0503020203020204" pitchFamily="34" charset="-52"/>
                <a:ea typeface="Arial"/>
                <a:cs typeface="Arial"/>
              </a:rPr>
              <a:t>Стратегический проект 1 «Биотехнологические лекарственные препараты на основе методов синтетической биологии и генной инженерии»</a:t>
            </a:r>
          </a:p>
          <a:p>
            <a:pPr algn="just" defTabSz="685784">
              <a:defRPr/>
            </a:pPr>
            <a:endParaRPr lang="ru-RU" sz="800" b="1" kern="0" dirty="0">
              <a:latin typeface="PT Sans" panose="020B0503020203020204" pitchFamily="34" charset="-52"/>
              <a:cs typeface="Arial"/>
            </a:endParaRPr>
          </a:p>
          <a:p>
            <a:pPr algn="just" defTabSz="685784">
              <a:lnSpc>
                <a:spcPct val="90000"/>
              </a:lnSpc>
              <a:defRPr/>
            </a:pPr>
            <a:r>
              <a:rPr lang="zh-CN" altLang="en-US" sz="1000" b="1" dirty="0">
                <a:solidFill>
                  <a:prstClr val="black"/>
                </a:solidFill>
                <a:latin typeface="Microsoft YaHei" panose="020B0503020204020204" pitchFamily="34" charset="-122"/>
                <a:ea typeface="Microsoft YaHei" panose="020B0503020204020204" pitchFamily="34" charset="-122"/>
                <a:cs typeface="Arial"/>
              </a:rPr>
              <a:t>采用新的石油生产技术，提高难采储量的采收率</a:t>
            </a:r>
            <a:endParaRPr lang="ru-RU" sz="1000" b="1" dirty="0">
              <a:solidFill>
                <a:prstClr val="black"/>
              </a:solidFill>
              <a:latin typeface="Microsoft YaHei" panose="020B0503020204020204" pitchFamily="34" charset="-122"/>
              <a:ea typeface="Microsoft YaHei" panose="020B0503020204020204" pitchFamily="34" charset="-122"/>
              <a:cs typeface="Arial"/>
            </a:endParaRPr>
          </a:p>
          <a:p>
            <a:pPr algn="just" defTabSz="685784">
              <a:lnSpc>
                <a:spcPct val="90000"/>
              </a:lnSpc>
              <a:defRPr/>
            </a:pPr>
            <a:r>
              <a:rPr lang="ru-RU" sz="800" dirty="0">
                <a:solidFill>
                  <a:prstClr val="black"/>
                </a:solidFill>
                <a:latin typeface="PT Sans" panose="020B0503020203020204" pitchFamily="34" charset="-52"/>
                <a:cs typeface="Arial"/>
              </a:rPr>
              <a:t>НОВЫЕ СКВОЗНЫЕ ТЕХНОЛОГИИ НЕФТЕДОБЫЧИ И ПОВЫШЕНИЕ ЭФФЕКТИВНОСТИ ОСВОЕНИЯ ТРУДНОИЗВЛЕКАЕМЫХ ЗАПАСОВ</a:t>
            </a:r>
          </a:p>
          <a:p>
            <a:pPr algn="just" defTabSz="685784">
              <a:lnSpc>
                <a:spcPct val="90000"/>
              </a:lnSpc>
              <a:defRPr/>
            </a:pPr>
            <a:r>
              <a:rPr lang="ru-RU" sz="700" b="1" kern="0" dirty="0">
                <a:latin typeface="PT Sans" panose="020B0503020203020204" pitchFamily="34" charset="-52"/>
                <a:ea typeface="Arial"/>
                <a:cs typeface="Arial"/>
              </a:rPr>
              <a:t>Стратегический проект 2 </a:t>
            </a:r>
            <a:r>
              <a:rPr lang="ru-RU" sz="700" b="1" kern="0" dirty="0">
                <a:latin typeface="PT Sans" panose="020B0503020203020204" pitchFamily="34" charset="-52"/>
                <a:cs typeface="Arial"/>
              </a:rPr>
              <a:t>«Создание технологий разработки нетрадиционных ресурсов углеводородов и месторождений на поздней стадии»</a:t>
            </a:r>
          </a:p>
          <a:p>
            <a:pPr algn="just" defTabSz="685784">
              <a:lnSpc>
                <a:spcPct val="90000"/>
              </a:lnSpc>
              <a:defRPr/>
            </a:pPr>
            <a:endParaRPr lang="ru-RU" sz="800" b="1" kern="0" dirty="0">
              <a:latin typeface="PT Sans" panose="020B0503020203020204" pitchFamily="34" charset="-52"/>
              <a:cs typeface="Arial"/>
            </a:endParaRPr>
          </a:p>
          <a:p>
            <a:pPr algn="just" defTabSz="685784">
              <a:lnSpc>
                <a:spcPct val="90000"/>
              </a:lnSpc>
              <a:defRPr/>
            </a:pPr>
            <a:r>
              <a:rPr lang="zh-CN" altLang="en-US" sz="1000" b="1" dirty="0">
                <a:solidFill>
                  <a:prstClr val="black"/>
                </a:solidFill>
                <a:latin typeface="Microsoft YaHei" panose="020B0503020204020204" pitchFamily="34" charset="-122"/>
                <a:ea typeface="Microsoft YaHei" panose="020B0503020204020204" pitchFamily="34" charset="-122"/>
              </a:rPr>
              <a:t>利用智能制造解决方案和数字材料科学技术，开展化学产品和功能材料生产的前沿研究和知识密集型技术</a:t>
            </a:r>
            <a:endParaRPr lang="ru-RU" sz="1000" b="1" dirty="0">
              <a:solidFill>
                <a:prstClr val="black"/>
              </a:solidFill>
              <a:latin typeface="Microsoft YaHei" panose="020B0503020204020204" pitchFamily="34" charset="-122"/>
              <a:ea typeface="Microsoft YaHei" panose="020B0503020204020204" pitchFamily="34" charset="-122"/>
              <a:cs typeface="Arial"/>
            </a:endParaRPr>
          </a:p>
          <a:p>
            <a:pPr algn="just" defTabSz="685784">
              <a:lnSpc>
                <a:spcPct val="90000"/>
              </a:lnSpc>
              <a:defRPr/>
            </a:pPr>
            <a:r>
              <a:rPr lang="ru-RU" sz="800" dirty="0">
                <a:solidFill>
                  <a:prstClr val="black"/>
                </a:solidFill>
                <a:latin typeface="PT Sans" panose="020B0503020203020204" pitchFamily="34" charset="-52"/>
                <a:cs typeface="Arial"/>
              </a:rPr>
              <a:t>ФРОНТИРНЫЕ ИССЛЕДОВАНИЯ И НАУКОЕМКИЕ ТЕХНОЛОГИИ ПРОИЗВОДСТВА ХИМИЧЕСКОЙ ПРОДУКЦИИ И ФУНКЦИОНАЛЬНЫХ МАТЕРИАЛОВ С ИСПОЛЬЗОВАНИЕМ ИНТЕЛЛЕКТУАЛЬНЫХ ПРОИЗВОДСТВЕННЫХ РЕШЕНИЙ И ТЕХНОЛОГИЙ ЦИФРОВОГО МАТЕРИАЛОВЕДЕНИЯ</a:t>
            </a:r>
          </a:p>
          <a:p>
            <a:pPr algn="just" defTabSz="685784">
              <a:lnSpc>
                <a:spcPct val="90000"/>
              </a:lnSpc>
              <a:defRPr/>
            </a:pPr>
            <a:r>
              <a:rPr lang="ru-RU" sz="700" b="1" kern="0" dirty="0">
                <a:latin typeface="PT Sans" panose="020B0503020203020204" pitchFamily="34" charset="-52"/>
                <a:ea typeface="Arial"/>
                <a:cs typeface="Arial"/>
              </a:rPr>
              <a:t>Стратегический проект 3 </a:t>
            </a:r>
            <a:r>
              <a:rPr lang="ru-RU" sz="700" b="1" kern="0" dirty="0">
                <a:latin typeface="PT Sans" panose="020B0503020203020204" pitchFamily="34" charset="-52"/>
                <a:cs typeface="Arial"/>
              </a:rPr>
              <a:t>«Новые материалы и химия» </a:t>
            </a:r>
            <a:endParaRPr lang="ru-RU" sz="900" dirty="0">
              <a:solidFill>
                <a:prstClr val="black"/>
              </a:solidFill>
              <a:latin typeface="PT Sans" panose="020B0503020203020204" pitchFamily="34" charset="-52"/>
              <a:cs typeface="Arial"/>
            </a:endParaRPr>
          </a:p>
          <a:p>
            <a:pPr algn="just" defTabSz="685784">
              <a:lnSpc>
                <a:spcPct val="90000"/>
              </a:lnSpc>
              <a:defRPr/>
            </a:pPr>
            <a:endParaRPr lang="ru-RU" sz="900" dirty="0">
              <a:solidFill>
                <a:prstClr val="black"/>
              </a:solidFill>
              <a:latin typeface="PT Sans" panose="020B0503020203020204" pitchFamily="34" charset="-52"/>
              <a:cs typeface="Arial"/>
            </a:endParaRPr>
          </a:p>
          <a:p>
            <a:pPr algn="just" defTabSz="685784">
              <a:lnSpc>
                <a:spcPct val="90000"/>
              </a:lnSpc>
              <a:defRPr/>
            </a:pPr>
            <a:r>
              <a:rPr lang="zh-CN" altLang="en-US" sz="1000" b="1" dirty="0">
                <a:solidFill>
                  <a:prstClr val="black"/>
                </a:solidFill>
                <a:latin typeface="Microsoft YaHei" panose="020B0503020204020204" pitchFamily="34" charset="-122"/>
                <a:ea typeface="Microsoft YaHei" panose="020B0503020204020204" pitchFamily="34" charset="-122"/>
              </a:rPr>
              <a:t>综合智能数字生态系统</a:t>
            </a:r>
            <a:endParaRPr lang="ru-RU" sz="1000" b="1" dirty="0">
              <a:solidFill>
                <a:prstClr val="black"/>
              </a:solidFill>
              <a:latin typeface="Microsoft YaHei" panose="020B0503020204020204" pitchFamily="34" charset="-122"/>
              <a:ea typeface="Microsoft YaHei" panose="020B0503020204020204" pitchFamily="34" charset="-122"/>
            </a:endParaRPr>
          </a:p>
          <a:p>
            <a:pPr algn="just" defTabSz="685784">
              <a:lnSpc>
                <a:spcPct val="90000"/>
              </a:lnSpc>
              <a:defRPr/>
            </a:pPr>
            <a:r>
              <a:rPr lang="ru-RU" sz="800" dirty="0">
                <a:solidFill>
                  <a:prstClr val="black"/>
                </a:solidFill>
                <a:latin typeface="PT Sans" panose="020B0503020203020204" pitchFamily="34" charset="-52"/>
                <a:cs typeface="Arial"/>
              </a:rPr>
              <a:t>ИНТЕГРИРОВАННЫЕ ИНТЕЛЛЕКТУАЛЬНЫЕ ЦИФРОВЫЕ ЭКОСИСТЕМЫ</a:t>
            </a:r>
          </a:p>
          <a:p>
            <a:pPr algn="just" defTabSz="685784">
              <a:lnSpc>
                <a:spcPct val="90000"/>
              </a:lnSpc>
              <a:defRPr/>
            </a:pPr>
            <a:endParaRPr lang="ru-RU" sz="900" dirty="0">
              <a:solidFill>
                <a:prstClr val="black"/>
              </a:solidFill>
              <a:latin typeface="PT Sans" panose="020B0503020203020204" pitchFamily="34" charset="-52"/>
              <a:cs typeface="Arial"/>
            </a:endParaRPr>
          </a:p>
          <a:p>
            <a:pPr algn="just" defTabSz="685784">
              <a:lnSpc>
                <a:spcPct val="90000"/>
              </a:lnSpc>
              <a:defRPr/>
            </a:pPr>
            <a:endParaRPr lang="ru-RU" sz="900" dirty="0">
              <a:solidFill>
                <a:prstClr val="black"/>
              </a:solidFill>
              <a:latin typeface="PT Sans" panose="020B0503020203020204" pitchFamily="34" charset="-52"/>
              <a:cs typeface="Arial"/>
            </a:endParaRPr>
          </a:p>
          <a:p>
            <a:pPr algn="just" defTabSz="685784">
              <a:lnSpc>
                <a:spcPct val="90000"/>
              </a:lnSpc>
              <a:defRPr/>
            </a:pPr>
            <a:r>
              <a:rPr lang="zh-CN" altLang="en-US" sz="1000" b="1" dirty="0">
                <a:solidFill>
                  <a:prstClr val="black"/>
                </a:solidFill>
                <a:latin typeface="Microsoft YaHei" panose="020B0503020204020204" pitchFamily="34" charset="-122"/>
                <a:ea typeface="Microsoft YaHei" panose="020B0503020204020204" pitchFamily="34" charset="-122"/>
              </a:rPr>
              <a:t>多民族社会中的俄罗斯公民认同</a:t>
            </a:r>
            <a:endParaRPr lang="ru-RU" sz="1000" b="1" dirty="0">
              <a:solidFill>
                <a:prstClr val="black"/>
              </a:solidFill>
              <a:latin typeface="Microsoft YaHei" panose="020B0503020204020204" pitchFamily="34" charset="-122"/>
              <a:ea typeface="Microsoft YaHei" panose="020B0503020204020204" pitchFamily="34" charset="-122"/>
            </a:endParaRPr>
          </a:p>
          <a:p>
            <a:pPr algn="just" defTabSz="685784">
              <a:lnSpc>
                <a:spcPct val="90000"/>
              </a:lnSpc>
              <a:defRPr/>
            </a:pPr>
            <a:r>
              <a:rPr lang="ru-RU" sz="800" dirty="0">
                <a:solidFill>
                  <a:prstClr val="black"/>
                </a:solidFill>
                <a:latin typeface="PT Sans" panose="020B0503020203020204" pitchFamily="34" charset="-52"/>
                <a:cs typeface="Arial"/>
              </a:rPr>
              <a:t>СОВРЕМЕННЫЕ ТЕХНОЛОГИИ ФОРМИРОВАНИЯ РОССИЙСКОЙ ГРАЖДАНСКОЙ ИДЕНТИЧНОСТИ В УСЛОВИЯХ ПОЛИЭТНИЧЕСКОГО ОБЩЕСТВА</a:t>
            </a:r>
          </a:p>
        </p:txBody>
      </p:sp>
      <p:sp>
        <p:nvSpPr>
          <p:cNvPr id="17" name="Прямоугольник 16">
            <a:extLst>
              <a:ext uri="{FF2B5EF4-FFF2-40B4-BE49-F238E27FC236}">
                <a16:creationId xmlns:a16="http://schemas.microsoft.com/office/drawing/2014/main" id="{A475FBDE-2F33-480E-A2C2-D9BCAC68BC84}"/>
              </a:ext>
            </a:extLst>
          </p:cNvPr>
          <p:cNvSpPr/>
          <p:nvPr/>
        </p:nvSpPr>
        <p:spPr>
          <a:xfrm>
            <a:off x="613830" y="91034"/>
            <a:ext cx="5902385" cy="307777"/>
          </a:xfrm>
          <a:prstGeom prst="rect">
            <a:avLst/>
          </a:prstGeom>
        </p:spPr>
        <p:txBody>
          <a:bodyPr wrap="square">
            <a:spAutoFit/>
          </a:bodyPr>
          <a:lstStyle/>
          <a:p>
            <a:pPr marL="9525" marR="0" lvl="0" indent="0" algn="l" defTabSz="91437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19" normalizeH="0" baseline="0" noProof="0" dirty="0">
                <a:ln>
                  <a:noFill/>
                </a:ln>
                <a:solidFill>
                  <a:srgbClr val="FFFFFF"/>
                </a:solidFill>
                <a:effectLst/>
                <a:uLnTx/>
                <a:uFillTx/>
                <a:latin typeface="PT Sans" panose="020B0503020203020204"/>
                <a:cs typeface="Calibri"/>
              </a:rPr>
              <a:t>СТРАТЕГИЧЕСКИЕ ПРИОРИТЕТЫ И ПРОЕКТЫ КАЗАНСКОГО УНИВЕРСИТЕТА</a:t>
            </a:r>
            <a:endParaRPr kumimoji="0" lang="ru-RU" sz="1400" b="1" i="0" u="none" strike="noStrike" kern="1200" cap="none" spc="0" normalizeH="0" baseline="0" noProof="0" dirty="0">
              <a:ln>
                <a:noFill/>
              </a:ln>
              <a:solidFill>
                <a:prstClr val="black"/>
              </a:solidFill>
              <a:effectLst/>
              <a:uLnTx/>
              <a:uFillTx/>
              <a:latin typeface="PT Sans" panose="020B0503020203020204"/>
              <a:cs typeface="Calibri"/>
            </a:endParaRPr>
          </a:p>
        </p:txBody>
      </p:sp>
      <p:pic>
        <p:nvPicPr>
          <p:cNvPr id="39" name="Рисунок 38">
            <a:extLst>
              <a:ext uri="{FF2B5EF4-FFF2-40B4-BE49-F238E27FC236}">
                <a16:creationId xmlns:a16="http://schemas.microsoft.com/office/drawing/2014/main" id="{54DABD29-FDD1-4DB6-AECD-CDEB6A194BB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40" name="TextBox 39">
            <a:extLst>
              <a:ext uri="{FF2B5EF4-FFF2-40B4-BE49-F238E27FC236}">
                <a16:creationId xmlns:a16="http://schemas.microsoft.com/office/drawing/2014/main" id="{FBDFDE47-1B40-4BCA-9DCC-271FF3355233}"/>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41" name="TextBox 40">
            <a:extLst>
              <a:ext uri="{FF2B5EF4-FFF2-40B4-BE49-F238E27FC236}">
                <a16:creationId xmlns:a16="http://schemas.microsoft.com/office/drawing/2014/main" id="{A41733F6-2163-443A-A688-1441D8A30E1A}"/>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42" name="TextBox 41">
            <a:extLst>
              <a:ext uri="{FF2B5EF4-FFF2-40B4-BE49-F238E27FC236}">
                <a16:creationId xmlns:a16="http://schemas.microsoft.com/office/drawing/2014/main" id="{1AD8CD29-FC46-4DE9-B08D-D6E48C212A4D}"/>
              </a:ext>
            </a:extLst>
          </p:cNvPr>
          <p:cNvSpPr txBox="1"/>
          <p:nvPr/>
        </p:nvSpPr>
        <p:spPr>
          <a:xfrm>
            <a:off x="903782" y="110052"/>
            <a:ext cx="8397606" cy="338554"/>
          </a:xfrm>
          <a:prstGeom prst="rect">
            <a:avLst/>
          </a:prstGeom>
          <a:noFill/>
        </p:spPr>
        <p:txBody>
          <a:bodyPr wrap="square" rtlCol="0">
            <a:spAutoFit/>
          </a:bodyPr>
          <a:lstStyle/>
          <a:p>
            <a:r>
              <a:rPr lang="zh-CN" altLang="en-US" sz="1600" b="1" spc="-25" dirty="0">
                <a:latin typeface="Microsoft YaHei" panose="020B0503020204020204" pitchFamily="34" charset="-122"/>
                <a:ea typeface="Microsoft YaHei" panose="020B0503020204020204" pitchFamily="34" charset="-122"/>
                <a:cs typeface="Calibri"/>
              </a:rPr>
              <a:t>我校的战略优先领域和项目 </a:t>
            </a:r>
            <a:r>
              <a:rPr lang="ru-RU" sz="1200" b="1" dirty="0">
                <a:latin typeface="PT Sans" panose="020B0503020203020204" pitchFamily="34" charset="-52"/>
              </a:rPr>
              <a:t>СТРАТЕГИЧЕСКИЕ ПРИОРИТЕТЫ И ПРОЕКТЫ КАЗАНСКОГО УНИВЕРСИТЕТА </a:t>
            </a:r>
            <a:endParaRPr lang="ru-RU" sz="1600" b="1" dirty="0">
              <a:latin typeface="PT Sans" panose="020B0503020203020204" pitchFamily="34" charset="-52"/>
            </a:endParaRPr>
          </a:p>
        </p:txBody>
      </p:sp>
      <p:sp>
        <p:nvSpPr>
          <p:cNvPr id="28" name="Прямоугольник 27">
            <a:extLst>
              <a:ext uri="{FF2B5EF4-FFF2-40B4-BE49-F238E27FC236}">
                <a16:creationId xmlns:a16="http://schemas.microsoft.com/office/drawing/2014/main" id="{D364F4CC-DABA-401A-9889-1D4761EF7AB3}"/>
              </a:ext>
            </a:extLst>
          </p:cNvPr>
          <p:cNvSpPr/>
          <p:nvPr/>
        </p:nvSpPr>
        <p:spPr>
          <a:xfrm>
            <a:off x="7412534" y="1327273"/>
            <a:ext cx="1506503" cy="492443"/>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zh-CN" altLang="en-US" sz="1100" b="1" i="1" u="sng" strike="noStrike" kern="1200" cap="none" spc="-5" normalizeH="0" baseline="0" noProof="0" dirty="0">
                <a:ln>
                  <a:noFill/>
                </a:ln>
                <a:solidFill>
                  <a:srgbClr val="548235"/>
                </a:solidFill>
                <a:effectLst/>
                <a:uLnTx/>
                <a:uFillTx/>
                <a:latin typeface="Microsoft YaHei" panose="020B0503020204020204" pitchFamily="34" charset="-122"/>
                <a:ea typeface="Microsoft YaHei" panose="020B0503020204020204" pitchFamily="34" charset="-122"/>
                <a:cs typeface="+mn-cs"/>
              </a:rPr>
              <a:t>石油行业 </a:t>
            </a:r>
            <a:r>
              <a:rPr kumimoji="0" lang="ru-RU" altLang="zh-CN" sz="1600" b="1" i="1" u="sng" strike="noStrike" kern="1200" cap="none" spc="-5" normalizeH="0" baseline="0" noProof="0" dirty="0">
                <a:ln>
                  <a:noFill/>
                </a:ln>
                <a:solidFill>
                  <a:srgbClr val="548235"/>
                </a:solidFill>
                <a:effectLst/>
                <a:uLnTx/>
                <a:uFillTx/>
                <a:latin typeface="Microsoft YaHei" panose="020B0503020204020204" pitchFamily="34" charset="-122"/>
                <a:ea typeface="Microsoft YaHei" panose="020B0503020204020204" pitchFamily="34" charset="-122"/>
                <a:cs typeface="+mn-cs"/>
              </a:rPr>
              <a:t>51-100</a:t>
            </a:r>
            <a:endParaRPr lang="ru-RU" altLang="zh-CN" sz="1600" b="1" i="1" spc="-5" dirty="0">
              <a:solidFill>
                <a:srgbClr val="548235"/>
              </a:solidFill>
              <a:latin typeface="Microsoft YaHei" panose="020B0503020204020204" pitchFamily="34" charset="-122"/>
              <a:ea typeface="Microsoft YaHei" panose="020B0503020204020204" pitchFamily="34" charset="-122"/>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ru-RU" sz="1000" i="1" u="none" strike="noStrike" kern="1200" cap="none" spc="-5" normalizeH="0" baseline="0" noProof="0" dirty="0">
                <a:ln>
                  <a:noFill/>
                </a:ln>
                <a:solidFill>
                  <a:srgbClr val="548235"/>
                </a:solidFill>
                <a:effectLst/>
                <a:uLnTx/>
                <a:uFillTx/>
                <a:latin typeface="Microsoft YaHei" panose="020B0503020204020204" pitchFamily="34" charset="-122"/>
                <a:ea typeface="Microsoft YaHei" panose="020B0503020204020204" pitchFamily="34" charset="-122"/>
                <a:cs typeface="+mn-cs"/>
              </a:rPr>
              <a:t>Нефтегазовое дело </a:t>
            </a:r>
          </a:p>
        </p:txBody>
      </p:sp>
      <p:sp>
        <p:nvSpPr>
          <p:cNvPr id="29" name="Прямоугольник 28">
            <a:extLst>
              <a:ext uri="{FF2B5EF4-FFF2-40B4-BE49-F238E27FC236}">
                <a16:creationId xmlns:a16="http://schemas.microsoft.com/office/drawing/2014/main" id="{E1C7BC06-793B-435B-BC31-381449E55389}"/>
              </a:ext>
            </a:extLst>
          </p:cNvPr>
          <p:cNvSpPr/>
          <p:nvPr/>
        </p:nvSpPr>
        <p:spPr>
          <a:xfrm>
            <a:off x="7531576" y="3031288"/>
            <a:ext cx="1036822" cy="492443"/>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zh-CN" altLang="en-US" sz="1100" b="1" i="1" u="sng" strike="noStrike" kern="1200" cap="none" spc="-5" normalizeH="0" baseline="0" noProof="0" dirty="0">
                <a:ln>
                  <a:noFill/>
                </a:ln>
                <a:solidFill>
                  <a:srgbClr val="F79646">
                    <a:lumMod val="75000"/>
                  </a:srgbClr>
                </a:solidFill>
                <a:effectLst/>
                <a:uLnTx/>
                <a:uFillTx/>
                <a:latin typeface="Microsoft YaHei" panose="020B0503020204020204" pitchFamily="34" charset="-122"/>
                <a:ea typeface="Microsoft YaHei" panose="020B0503020204020204" pitchFamily="34" charset="-122"/>
                <a:cs typeface="+mn-cs"/>
              </a:rPr>
              <a:t>师范教育 </a:t>
            </a:r>
            <a:r>
              <a:rPr kumimoji="0" lang="ru-RU" altLang="zh-CN" sz="1600" b="1" i="1" u="sng" strike="noStrike" kern="1200" cap="none" spc="-5" normalizeH="0" baseline="0" noProof="0" dirty="0">
                <a:ln>
                  <a:noFill/>
                </a:ln>
                <a:solidFill>
                  <a:srgbClr val="F79646">
                    <a:lumMod val="75000"/>
                  </a:srgbClr>
                </a:solidFill>
                <a:effectLst/>
                <a:uLnTx/>
                <a:uFillTx/>
                <a:latin typeface="Microsoft YaHei" panose="020B0503020204020204" pitchFamily="34" charset="-122"/>
                <a:ea typeface="Microsoft YaHei" panose="020B0503020204020204" pitchFamily="34" charset="-122"/>
                <a:cs typeface="+mn-cs"/>
              </a:rPr>
              <a:t>86</a:t>
            </a:r>
            <a:endParaRPr kumimoji="0" lang="ru-RU" sz="1600" b="1" i="1" u="none" strike="noStrike" kern="1200" cap="none" spc="-5" normalizeH="0" baseline="0" noProof="0" dirty="0">
              <a:ln>
                <a:noFill/>
              </a:ln>
              <a:solidFill>
                <a:srgbClr val="F79646">
                  <a:lumMod val="75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ru-RU" sz="1000" i="1" spc="-5" dirty="0">
                <a:solidFill>
                  <a:srgbClr val="548235"/>
                </a:solidFill>
                <a:latin typeface="Microsoft YaHei" panose="020B0503020204020204" pitchFamily="34" charset="-122"/>
                <a:ea typeface="Microsoft YaHei" panose="020B0503020204020204" pitchFamily="34" charset="-122"/>
              </a:rPr>
              <a:t>Образование</a:t>
            </a:r>
          </a:p>
        </p:txBody>
      </p:sp>
    </p:spTree>
    <p:extLst>
      <p:ext uri="{BB962C8B-B14F-4D97-AF65-F5344CB8AC3E}">
        <p14:creationId xmlns:p14="http://schemas.microsoft.com/office/powerpoint/2010/main" val="2453313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68770" y="1018304"/>
            <a:ext cx="6120680" cy="930110"/>
          </a:xfrm>
          <a:prstGeom prst="rect">
            <a:avLst/>
          </a:prstGeom>
        </p:spPr>
        <p:txBody>
          <a:bodyPr vert="horz" wrap="square" lIns="0" tIns="0" rIns="0" bIns="0" rtlCol="0">
            <a:noAutofit/>
          </a:bodyPr>
          <a:lstStyle/>
          <a:p>
            <a:pPr marL="12700" marR="12700" algn="just">
              <a:tabLst>
                <a:tab pos="582295" algn="l"/>
              </a:tabLst>
            </a:pPr>
            <a:r>
              <a:rPr lang="zh-CN" altLang="en-US" sz="1200" dirty="0">
                <a:latin typeface="Microsoft YaHei" panose="020B0503020204020204" pitchFamily="34" charset="-122"/>
                <a:ea typeface="Microsoft YaHei" panose="020B0503020204020204" pitchFamily="34" charset="-122"/>
              </a:rPr>
              <a:t>新闻，科学，运动，娱乐等节目</a:t>
            </a:r>
          </a:p>
          <a:p>
            <a:pPr marL="12700" marR="12700" indent="0" algn="just">
              <a:lnSpc>
                <a:spcPct val="100000"/>
              </a:lnSpc>
              <a:tabLst>
                <a:tab pos="582295" algn="l"/>
              </a:tabLst>
            </a:pPr>
            <a:r>
              <a:rPr lang="ru-RU" sz="800" dirty="0">
                <a:latin typeface="PT Sans" panose="020B0503020203020204" pitchFamily="34" charset="-52"/>
              </a:rPr>
              <a:t>Круглосуточное вещание научно-популярных, информационных и молодёжных проектов собственного производства. </a:t>
            </a:r>
          </a:p>
          <a:p>
            <a:pPr marL="12700" marR="12700" indent="0" algn="just">
              <a:lnSpc>
                <a:spcPct val="100000"/>
              </a:lnSpc>
              <a:tabLst>
                <a:tab pos="582295" algn="l"/>
              </a:tabLst>
            </a:pPr>
            <a:endParaRPr lang="ru-RU" sz="1200" dirty="0">
              <a:latin typeface="PT Sans" panose="020B0503020203020204" pitchFamily="34" charset="-52"/>
            </a:endParaRPr>
          </a:p>
          <a:p>
            <a:pPr marL="12700" marR="12700" indent="0" algn="just">
              <a:lnSpc>
                <a:spcPct val="100000"/>
              </a:lnSpc>
              <a:tabLst>
                <a:tab pos="582295" algn="l"/>
              </a:tabLst>
            </a:pPr>
            <a:r>
              <a:rPr lang="en-US" sz="800" dirty="0">
                <a:latin typeface="PT Sans" panose="020B0503020203020204" pitchFamily="34" charset="-52"/>
              </a:rPr>
              <a:t>UNIVER TV</a:t>
            </a:r>
            <a:r>
              <a:rPr lang="ru-RU" sz="800" dirty="0">
                <a:latin typeface="PT Sans" panose="020B0503020203020204" pitchFamily="34" charset="-52"/>
              </a:rPr>
              <a:t> знакомит телезрителей с последними достижениями науки и великими учёными, освещает актуальные события и рассказывает о тенденциях в молодёжной среде. </a:t>
            </a:r>
            <a:endParaRPr sz="800" dirty="0">
              <a:latin typeface="PT Sans" panose="020B0503020203020204" pitchFamily="34" charset="-52"/>
            </a:endParaRPr>
          </a:p>
        </p:txBody>
      </p:sp>
      <p:pic>
        <p:nvPicPr>
          <p:cNvPr id="13" name="Рисунок 12">
            <a:extLst>
              <a:ext uri="{FF2B5EF4-FFF2-40B4-BE49-F238E27FC236}">
                <a16:creationId xmlns:a16="http://schemas.microsoft.com/office/drawing/2014/main" id="{CD73EEDC-A46E-4D84-B9D1-00AC41BD8A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46" r="4162"/>
          <a:stretch/>
        </p:blipFill>
        <p:spPr>
          <a:xfrm>
            <a:off x="832947" y="3763257"/>
            <a:ext cx="8311052" cy="1392059"/>
          </a:xfrm>
          <a:prstGeom prst="rect">
            <a:avLst/>
          </a:prstGeom>
        </p:spPr>
      </p:pic>
      <p:sp>
        <p:nvSpPr>
          <p:cNvPr id="11" name="Прямоугольник 10">
            <a:extLst>
              <a:ext uri="{FF2B5EF4-FFF2-40B4-BE49-F238E27FC236}">
                <a16:creationId xmlns:a16="http://schemas.microsoft.com/office/drawing/2014/main" id="{70C4A313-5E79-49E2-9426-006710D6FC15}"/>
              </a:ext>
            </a:extLst>
          </p:cNvPr>
          <p:cNvSpPr/>
          <p:nvPr/>
        </p:nvSpPr>
        <p:spPr>
          <a:xfrm>
            <a:off x="2486031" y="2317288"/>
            <a:ext cx="6294828" cy="784830"/>
          </a:xfrm>
          <a:prstGeom prst="rect">
            <a:avLst/>
          </a:prstGeom>
        </p:spPr>
        <p:txBody>
          <a:bodyPr wrap="square">
            <a:spAutoFit/>
          </a:bodyPr>
          <a:lstStyle/>
          <a:p>
            <a:pPr marL="12700" marR="12700">
              <a:tabLst>
                <a:tab pos="582295" algn="l"/>
              </a:tabLst>
            </a:pPr>
            <a:r>
              <a:rPr lang="zh-CN" altLang="en-US" sz="1200" dirty="0">
                <a:latin typeface="Microsoft YaHei" panose="020B0503020204020204" pitchFamily="34" charset="-122"/>
                <a:ea typeface="Microsoft YaHei" panose="020B0503020204020204" pitchFamily="34" charset="-122"/>
              </a:rPr>
              <a:t>观众（电视，社交媒体</a:t>
            </a:r>
            <a:r>
              <a:rPr lang="en-US" altLang="zh-CN" sz="1200" dirty="0">
                <a:latin typeface="Microsoft YaHei" panose="020B0503020204020204" pitchFamily="34" charset="-122"/>
                <a:ea typeface="Microsoft YaHei" panose="020B0503020204020204" pitchFamily="34" charset="-122"/>
              </a:rPr>
              <a:t>)</a:t>
            </a:r>
            <a:endParaRPr lang="ru-RU" sz="1200" dirty="0">
              <a:latin typeface="Microsoft YaHei" panose="020B0503020204020204" pitchFamily="34" charset="-122"/>
              <a:ea typeface="Microsoft YaHei" panose="020B0503020204020204" pitchFamily="34" charset="-122"/>
            </a:endParaRPr>
          </a:p>
          <a:p>
            <a:pPr marL="12700" marR="12700">
              <a:tabLst>
                <a:tab pos="582295" algn="l"/>
              </a:tabLst>
            </a:pPr>
            <a:r>
              <a:rPr lang="ru-RU" sz="800" dirty="0">
                <a:latin typeface="PT Sans" panose="020B0503020203020204"/>
              </a:rPr>
              <a:t>Общая аудитория  телеканала в эфире, в кабельных сетях России, а также по всему миру в приложениях для </a:t>
            </a:r>
            <a:r>
              <a:rPr lang="en-US" sz="800" dirty="0">
                <a:latin typeface="PT Sans" panose="020B0503020203020204"/>
              </a:rPr>
              <a:t>SMART TV</a:t>
            </a:r>
            <a:r>
              <a:rPr lang="ru-RU" sz="800" dirty="0">
                <a:latin typeface="PT Sans" panose="020B0503020203020204"/>
              </a:rPr>
              <a:t>. </a:t>
            </a:r>
          </a:p>
          <a:p>
            <a:pPr marL="12700" marR="12700">
              <a:tabLst>
                <a:tab pos="582295" algn="l"/>
              </a:tabLst>
            </a:pPr>
            <a:endParaRPr lang="ru-RU" sz="1200" dirty="0">
              <a:latin typeface="PT Sans" panose="020B0503020203020204"/>
            </a:endParaRPr>
          </a:p>
          <a:p>
            <a:pPr marL="12700" marR="12700">
              <a:tabLst>
                <a:tab pos="582295" algn="l"/>
              </a:tabLst>
            </a:pPr>
            <a:r>
              <a:rPr lang="ru-RU" sz="800" dirty="0">
                <a:latin typeface="PT Sans" panose="020B0503020203020204"/>
              </a:rPr>
              <a:t>В социальных сетях: </a:t>
            </a:r>
            <a:r>
              <a:rPr lang="en-US" sz="1200" dirty="0">
                <a:latin typeface="PT Sans" panose="020B0503020203020204"/>
                <a:hlinkClick r:id="rId3"/>
              </a:rPr>
              <a:t>https://vk.com/univertv</a:t>
            </a:r>
            <a:r>
              <a:rPr lang="ru-RU" sz="1200" dirty="0">
                <a:latin typeface="PT Sans" panose="020B0503020203020204"/>
              </a:rPr>
              <a:t> </a:t>
            </a:r>
            <a:r>
              <a:rPr lang="ru-RU" sz="800" dirty="0">
                <a:latin typeface="PT Sans" panose="020B0503020203020204"/>
              </a:rPr>
              <a:t>и</a:t>
            </a:r>
            <a:r>
              <a:rPr lang="ru-RU" sz="1200" dirty="0">
                <a:latin typeface="PT Sans" panose="020B0503020203020204"/>
              </a:rPr>
              <a:t> </a:t>
            </a:r>
            <a:r>
              <a:rPr lang="en-US" sz="1200" dirty="0">
                <a:latin typeface="PT Sans" panose="020B0503020203020204"/>
                <a:hlinkClick r:id="rId4"/>
              </a:rPr>
              <a:t>https://rutube.ru/u/univertv/</a:t>
            </a:r>
            <a:r>
              <a:rPr lang="en-US" sz="1200" dirty="0">
                <a:latin typeface="PT Sans" panose="020B0503020203020204"/>
              </a:rPr>
              <a:t> </a:t>
            </a:r>
            <a:endParaRPr lang="ru-RU" sz="1200" dirty="0">
              <a:latin typeface="PT Sans" panose="020B0503020203020204"/>
            </a:endParaRPr>
          </a:p>
        </p:txBody>
      </p:sp>
      <p:sp>
        <p:nvSpPr>
          <p:cNvPr id="2" name="Прямоугольник 1">
            <a:extLst>
              <a:ext uri="{FF2B5EF4-FFF2-40B4-BE49-F238E27FC236}">
                <a16:creationId xmlns:a16="http://schemas.microsoft.com/office/drawing/2014/main" id="{6C090F6E-5240-4462-9647-D2D50E45D244}"/>
              </a:ext>
            </a:extLst>
          </p:cNvPr>
          <p:cNvSpPr/>
          <p:nvPr/>
        </p:nvSpPr>
        <p:spPr>
          <a:xfrm>
            <a:off x="1246212" y="2301610"/>
            <a:ext cx="909223" cy="738664"/>
          </a:xfrm>
          <a:prstGeom prst="rect">
            <a:avLst/>
          </a:prstGeom>
        </p:spPr>
        <p:txBody>
          <a:bodyPr wrap="none">
            <a:spAutoFit/>
          </a:bodyPr>
          <a:lstStyle/>
          <a:p>
            <a:r>
              <a:rPr lang="ru-RU" sz="2800" b="1" dirty="0">
                <a:solidFill>
                  <a:srgbClr val="00549F"/>
                </a:solidFill>
                <a:latin typeface="PT Sans" panose="020B0503020203020204"/>
              </a:rPr>
              <a:t>15</a:t>
            </a:r>
            <a:r>
              <a:rPr lang="zh-CN" altLang="en-US" sz="2800" b="1" dirty="0">
                <a:solidFill>
                  <a:srgbClr val="00549F"/>
                </a:solidFill>
                <a:latin typeface="Microsoft YaHei" panose="020B0503020204020204" pitchFamily="34" charset="-122"/>
                <a:ea typeface="Microsoft YaHei" panose="020B0503020204020204" pitchFamily="34" charset="-122"/>
              </a:rPr>
              <a:t>万</a:t>
            </a:r>
            <a:endParaRPr lang="en-US" sz="2800" b="1" dirty="0">
              <a:solidFill>
                <a:srgbClr val="00549F"/>
              </a:solidFill>
              <a:latin typeface="PT Sans" panose="020B0503020203020204"/>
            </a:endParaRPr>
          </a:p>
          <a:p>
            <a:r>
              <a:rPr lang="en-US" sz="1400" b="1" dirty="0">
                <a:solidFill>
                  <a:srgbClr val="00549F"/>
                </a:solidFill>
                <a:latin typeface="PT Sans" panose="020B0503020203020204"/>
              </a:rPr>
              <a:t>15 </a:t>
            </a:r>
            <a:r>
              <a:rPr lang="ru-RU" sz="1400" b="1" dirty="0">
                <a:solidFill>
                  <a:srgbClr val="00549F"/>
                </a:solidFill>
                <a:latin typeface="PT Sans" panose="020B0503020203020204"/>
              </a:rPr>
              <a:t>МЛН </a:t>
            </a:r>
            <a:endParaRPr lang="ru-RU" sz="1400" dirty="0">
              <a:solidFill>
                <a:srgbClr val="00549F"/>
              </a:solidFill>
              <a:latin typeface="PT Sans" panose="020B0503020203020204"/>
            </a:endParaRPr>
          </a:p>
        </p:txBody>
      </p:sp>
      <p:pic>
        <p:nvPicPr>
          <p:cNvPr id="12" name="Picture 2" descr="UniverTV">
            <a:extLst>
              <a:ext uri="{FF2B5EF4-FFF2-40B4-BE49-F238E27FC236}">
                <a16:creationId xmlns:a16="http://schemas.microsoft.com/office/drawing/2014/main" id="{B2617811-07A7-4784-9AE4-C9CC3A3AB1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886724"/>
            <a:ext cx="1537333" cy="987038"/>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D017EBC5-405E-412A-BCE1-014D8752E4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18" name="TextBox 17">
            <a:extLst>
              <a:ext uri="{FF2B5EF4-FFF2-40B4-BE49-F238E27FC236}">
                <a16:creationId xmlns:a16="http://schemas.microsoft.com/office/drawing/2014/main" id="{C7A33356-5C88-43BC-A87B-7CA301182C3C}"/>
              </a:ext>
            </a:extLst>
          </p:cNvPr>
          <p:cNvSpPr txBox="1"/>
          <p:nvPr/>
        </p:nvSpPr>
        <p:spPr>
          <a:xfrm>
            <a:off x="998931" y="107111"/>
            <a:ext cx="7990722" cy="500137"/>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学生电视台（昼夜广播</a:t>
            </a:r>
            <a:r>
              <a:rPr lang="en-US" altLang="zh-CN" sz="1600" b="1" spc="-20" dirty="0">
                <a:latin typeface="Microsoft YaHei" panose="020B0503020204020204" pitchFamily="34" charset="-122"/>
                <a:ea typeface="Microsoft YaHei" panose="020B0503020204020204" pitchFamily="34" charset="-122"/>
                <a:cs typeface="Calibri"/>
              </a:rPr>
              <a:t>)</a:t>
            </a:r>
            <a:r>
              <a:rPr lang="zh-CN" altLang="en-US"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УНИВЕРСИТЕТСКОЕ ТЕЛЕВИДЕНИЕ </a:t>
            </a:r>
            <a:r>
              <a:rPr lang="en-US" sz="1200" b="1" dirty="0">
                <a:latin typeface="PT Sans" panose="020B0503020203020204" pitchFamily="34" charset="-52"/>
              </a:rPr>
              <a:t>UNIVER TV</a:t>
            </a:r>
          </a:p>
          <a:p>
            <a:r>
              <a:rPr lang="en-US" sz="1050" b="1" dirty="0">
                <a:latin typeface="PT Sans" panose="020B0503020203020204" pitchFamily="34" charset="-52"/>
              </a:rPr>
              <a:t>(</a:t>
            </a:r>
            <a:r>
              <a:rPr lang="ru-RU" sz="1050" b="1" dirty="0">
                <a:latin typeface="PT Sans" panose="020B0503020203020204" pitchFamily="34" charset="-52"/>
              </a:rPr>
              <a:t>Круглосуточный эфирный телеканал и интернет-вещание</a:t>
            </a:r>
            <a:r>
              <a:rPr lang="en-US" sz="1050" b="1" dirty="0">
                <a:latin typeface="PT Sans" panose="020B0503020203020204" pitchFamily="34" charset="-52"/>
              </a:rPr>
              <a:t>)</a:t>
            </a:r>
            <a:endParaRPr lang="ru-RU" sz="1050" b="1" dirty="0">
              <a:latin typeface="PT Sans" panose="020B0503020203020204" pitchFamily="34" charset="-52"/>
            </a:endParaRPr>
          </a:p>
        </p:txBody>
      </p:sp>
      <p:sp>
        <p:nvSpPr>
          <p:cNvPr id="19" name="TextBox 18">
            <a:extLst>
              <a:ext uri="{FF2B5EF4-FFF2-40B4-BE49-F238E27FC236}">
                <a16:creationId xmlns:a16="http://schemas.microsoft.com/office/drawing/2014/main" id="{FC9A6BF7-33C2-4F9A-AB2D-617B2F58CFC4}"/>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0" name="TextBox 19">
            <a:extLst>
              <a:ext uri="{FF2B5EF4-FFF2-40B4-BE49-F238E27FC236}">
                <a16:creationId xmlns:a16="http://schemas.microsoft.com/office/drawing/2014/main" id="{CA91A2DC-FAC4-497F-82AB-05D2A7855D42}"/>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276933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C:\Users\KFU_164\Desktop\Музеи_отбор\Музеи_отбор\Этнографический музей\IMG_0525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0595" y="4009969"/>
            <a:ext cx="1419727" cy="996578"/>
          </a:xfrm>
          <a:prstGeom prst="hexagon">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23" name="Picture 2" descr="C:\Users\KFU_164\Desktop\Музеи_отбор\Музеи_отбор\Геологический музей им. А.А. Штукенберга\IMG_0890.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239480" y="1874045"/>
            <a:ext cx="1303702" cy="977103"/>
          </a:xfrm>
          <a:prstGeom prst="hexagon">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1027" name="Picture 3" descr="C:\Users\KFU2017\Downloads\Уголок Лобачевского.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3941" y="790676"/>
            <a:ext cx="1375057" cy="1031293"/>
          </a:xfrm>
          <a:prstGeom prst="hexagon">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44" r="15308" b="4244"/>
          <a:stretch/>
        </p:blipFill>
        <p:spPr bwMode="auto">
          <a:xfrm>
            <a:off x="3392097" y="1334541"/>
            <a:ext cx="1399041" cy="1012585"/>
          </a:xfrm>
          <a:prstGeom prst="hexagon">
            <a:avLst/>
          </a:prstGeom>
          <a:noFill/>
          <a:ln w="127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E:\Фотографии музеев КФУ\Зоологический музей.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73" t="9100" r="-1722"/>
          <a:stretch/>
        </p:blipFill>
        <p:spPr bwMode="auto">
          <a:xfrm>
            <a:off x="3392097" y="2399202"/>
            <a:ext cx="1439378" cy="1039258"/>
          </a:xfrm>
          <a:prstGeom prst="hexagon">
            <a:avLst/>
          </a:prstGeom>
          <a:noFill/>
          <a:ln w="12700">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1033" name="Picture 9" descr="https://museums.kpfu.ru/wp-content/uploads/2016/05/muzej-kazanskoj-himicheskoj-shkoly-1024x68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777" t="6907" r="325" b="66"/>
          <a:stretch/>
        </p:blipFill>
        <p:spPr bwMode="auto">
          <a:xfrm>
            <a:off x="2168780" y="2892778"/>
            <a:ext cx="1404416" cy="1064030"/>
          </a:xfrm>
          <a:prstGeom prst="hexagon">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67690" y="1539255"/>
            <a:ext cx="4095964" cy="1692769"/>
          </a:xfrm>
          <a:prstGeom prst="rect">
            <a:avLst/>
          </a:prstGeom>
          <a:noFill/>
        </p:spPr>
        <p:txBody>
          <a:bodyPr wrap="square" lIns="91438" tIns="45719" rIns="91438" bIns="45719" rtlCol="0">
            <a:spAutoFit/>
          </a:bodyPr>
          <a:lstStyle/>
          <a:p>
            <a:pPr marL="285743" indent="-285743">
              <a:spcAft>
                <a:spcPts val="600"/>
              </a:spcAft>
              <a:buFont typeface="Arial" pitchFamily="34" charset="0"/>
              <a:buChar char="•"/>
              <a:defRPr/>
            </a:pPr>
            <a:r>
              <a:rPr lang="ru-RU" sz="1400" b="1" dirty="0">
                <a:latin typeface="Microsoft YaHei" panose="020B0503020204020204" pitchFamily="34" charset="-122"/>
                <a:ea typeface="Microsoft YaHei" panose="020B0503020204020204" pitchFamily="34" charset="-122"/>
              </a:rPr>
              <a:t>12</a:t>
            </a:r>
            <a:r>
              <a:rPr lang="ru-RU" sz="1200" dirty="0">
                <a:latin typeface="Microsoft YaHei" panose="020B0503020204020204" pitchFamily="34" charset="-122"/>
                <a:ea typeface="Microsoft YaHei" panose="020B0503020204020204" pitchFamily="34" charset="-122"/>
              </a:rPr>
              <a:t> </a:t>
            </a:r>
            <a:r>
              <a:rPr lang="zh-CN" altLang="en-US" sz="1200" dirty="0">
                <a:latin typeface="Microsoft YaHei" panose="020B0503020204020204" pitchFamily="34" charset="-122"/>
                <a:ea typeface="Microsoft YaHei" panose="020B0503020204020204" pitchFamily="34" charset="-122"/>
              </a:rPr>
              <a:t>所博物馆（喀山市，叶拉布加市）</a:t>
            </a:r>
            <a:endParaRPr lang="ru-RU" altLang="zh-CN" sz="1200" dirty="0">
              <a:latin typeface="Microsoft YaHei" panose="020B0503020204020204" pitchFamily="34" charset="-122"/>
              <a:ea typeface="Microsoft YaHei" panose="020B0503020204020204" pitchFamily="34" charset="-122"/>
            </a:endParaRPr>
          </a:p>
          <a:p>
            <a:pPr marR="0" lvl="0" algn="l" defTabSz="914378" rtl="0" eaLnBrk="1" fontAlgn="auto" latinLnBrk="0" hangingPunct="1">
              <a:lnSpc>
                <a:spcPct val="100000"/>
              </a:lnSpc>
              <a:spcBef>
                <a:spcPts val="0"/>
              </a:spcBef>
              <a:spcAft>
                <a:spcPts val="600"/>
              </a:spcAft>
              <a:buClrTx/>
              <a:buSzTx/>
              <a:tabLst/>
              <a:defRPr/>
            </a:pPr>
            <a:r>
              <a:rPr lang="en-US" sz="800" b="1" dirty="0">
                <a:latin typeface="PT Sans" panose="020B0503020203020204" pitchFamily="34" charset="-52"/>
              </a:rPr>
              <a:t>               </a:t>
            </a:r>
            <a:r>
              <a:rPr lang="ru-RU" sz="800" b="1" dirty="0">
                <a:latin typeface="PT Sans" panose="020B0503020203020204" pitchFamily="34" charset="-52"/>
              </a:rPr>
              <a:t>12</a:t>
            </a:r>
            <a:r>
              <a:rPr lang="ru-RU" sz="800" dirty="0">
                <a:latin typeface="PT Sans" panose="020B0503020203020204" pitchFamily="34" charset="-52"/>
              </a:rPr>
              <a:t> музеев гуманитарного, технического и естественнонаучного профилей</a:t>
            </a:r>
            <a:endParaRPr lang="en-US" sz="800" dirty="0">
              <a:latin typeface="PT Sans" panose="020B0503020203020204" pitchFamily="34" charset="-52"/>
            </a:endParaRPr>
          </a:p>
          <a:p>
            <a:pPr marR="0" lvl="0" algn="l" defTabSz="914378" rtl="0" eaLnBrk="1" fontAlgn="auto" latinLnBrk="0" hangingPunct="1">
              <a:lnSpc>
                <a:spcPct val="100000"/>
              </a:lnSpc>
              <a:spcBef>
                <a:spcPts val="0"/>
              </a:spcBef>
              <a:spcAft>
                <a:spcPts val="600"/>
              </a:spcAft>
              <a:buClrTx/>
              <a:buSzTx/>
              <a:tabLst/>
              <a:defRPr/>
            </a:pPr>
            <a:r>
              <a:rPr lang="en-US" sz="800" dirty="0">
                <a:latin typeface="PT Sans" panose="020B0503020203020204" pitchFamily="34" charset="-52"/>
              </a:rPr>
              <a:t>               </a:t>
            </a:r>
            <a:r>
              <a:rPr lang="ru-RU" sz="800" dirty="0">
                <a:latin typeface="PT Sans" panose="020B0503020203020204" pitchFamily="34" charset="-52"/>
              </a:rPr>
              <a:t>в Казани и Елабуге</a:t>
            </a:r>
          </a:p>
          <a:p>
            <a:pPr marL="285743" indent="-285743">
              <a:spcAft>
                <a:spcPts val="600"/>
              </a:spcAft>
              <a:buFont typeface="Arial" pitchFamily="34" charset="0"/>
              <a:buChar char="•"/>
              <a:defRPr/>
            </a:pPr>
            <a:r>
              <a:rPr lang="en-US" sz="1400" b="1" dirty="0">
                <a:latin typeface="Microsoft YaHei" panose="020B0503020204020204" pitchFamily="34" charset="-122"/>
                <a:ea typeface="Microsoft YaHei" panose="020B0503020204020204" pitchFamily="34" charset="-122"/>
              </a:rPr>
              <a:t>100</a:t>
            </a:r>
            <a:r>
              <a:rPr lang="zh-CN" altLang="en-US" sz="1400" b="1" dirty="0">
                <a:latin typeface="Microsoft YaHei" panose="020B0503020204020204" pitchFamily="34" charset="-122"/>
                <a:ea typeface="Microsoft YaHei" panose="020B0503020204020204" pitchFamily="34" charset="-122"/>
              </a:rPr>
              <a:t>万</a:t>
            </a:r>
            <a:r>
              <a:rPr lang="zh-CN" altLang="en-US" sz="1200" dirty="0">
                <a:latin typeface="Microsoft YaHei" panose="020B0503020204020204" pitchFamily="34" charset="-122"/>
                <a:ea typeface="Microsoft YaHei" panose="020B0503020204020204" pitchFamily="34" charset="-122"/>
              </a:rPr>
              <a:t> 个陈列品</a:t>
            </a:r>
            <a:endParaRPr lang="ru-RU" altLang="zh-CN" sz="1200" dirty="0">
              <a:latin typeface="Microsoft YaHei" panose="020B0503020204020204" pitchFamily="34" charset="-122"/>
              <a:ea typeface="Microsoft YaHei" panose="020B0503020204020204" pitchFamily="34" charset="-122"/>
            </a:endParaRPr>
          </a:p>
          <a:p>
            <a:pPr marR="0" lvl="0" algn="l" defTabSz="914378" rtl="0" eaLnBrk="1" fontAlgn="auto" latinLnBrk="0" hangingPunct="1">
              <a:lnSpc>
                <a:spcPct val="100000"/>
              </a:lnSpc>
              <a:spcBef>
                <a:spcPts val="0"/>
              </a:spcBef>
              <a:spcAft>
                <a:spcPts val="600"/>
              </a:spcAft>
              <a:buClrTx/>
              <a:buSzTx/>
              <a:tabLst/>
              <a:defRPr/>
            </a:pPr>
            <a:r>
              <a:rPr lang="en-US" sz="800" b="1" dirty="0">
                <a:latin typeface="PT Sans" panose="020B0503020203020204" pitchFamily="34" charset="-52"/>
              </a:rPr>
              <a:t>              </a:t>
            </a:r>
            <a:r>
              <a:rPr lang="ru-RU" sz="800" b="1" dirty="0">
                <a:latin typeface="PT Sans" panose="020B0503020203020204" pitchFamily="34" charset="-52"/>
              </a:rPr>
              <a:t>1 млн </a:t>
            </a:r>
            <a:r>
              <a:rPr lang="ru-RU" sz="800" dirty="0">
                <a:latin typeface="PT Sans" panose="020B0503020203020204" pitchFamily="34" charset="-52"/>
              </a:rPr>
              <a:t>единиц хранения </a:t>
            </a:r>
          </a:p>
          <a:p>
            <a:pPr marL="285743" indent="-285743">
              <a:spcAft>
                <a:spcPts val="600"/>
              </a:spcAft>
              <a:buFont typeface="Arial" pitchFamily="34" charset="0"/>
              <a:buChar char="•"/>
              <a:defRPr/>
            </a:pPr>
            <a:r>
              <a:rPr lang="en-US" sz="1400" b="1" dirty="0">
                <a:latin typeface="Microsoft YaHei" panose="020B0503020204020204" pitchFamily="34" charset="-122"/>
                <a:ea typeface="Microsoft YaHei" panose="020B0503020204020204" pitchFamily="34" charset="-122"/>
              </a:rPr>
              <a:t>35000 </a:t>
            </a:r>
            <a:r>
              <a:rPr lang="zh-CN" altLang="en-US" sz="1200" dirty="0">
                <a:latin typeface="Microsoft YaHei" panose="020B0503020204020204" pitchFamily="34" charset="-122"/>
                <a:ea typeface="Microsoft YaHei" panose="020B0503020204020204" pitchFamily="34" charset="-122"/>
              </a:rPr>
              <a:t>个参观者</a:t>
            </a:r>
            <a:r>
              <a:rPr lang="en-US" altLang="zh-C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每年</a:t>
            </a:r>
            <a:endParaRPr lang="ru-RU" sz="1400" dirty="0">
              <a:latin typeface="Microsoft YaHei" panose="020B0503020204020204" pitchFamily="34" charset="-122"/>
              <a:ea typeface="Microsoft YaHei" panose="020B0503020204020204" pitchFamily="34" charset="-122"/>
            </a:endParaRPr>
          </a:p>
          <a:p>
            <a:pPr marR="0" lvl="0" algn="l" defTabSz="914378" rtl="0" eaLnBrk="1" fontAlgn="auto" latinLnBrk="0" hangingPunct="1">
              <a:lnSpc>
                <a:spcPct val="100000"/>
              </a:lnSpc>
              <a:spcBef>
                <a:spcPts val="0"/>
              </a:spcBef>
              <a:spcAft>
                <a:spcPts val="600"/>
              </a:spcAft>
              <a:buClrTx/>
              <a:buSzTx/>
              <a:tabLst/>
              <a:defRPr/>
            </a:pPr>
            <a:r>
              <a:rPr lang="en-US" sz="800" b="1" dirty="0">
                <a:latin typeface="PT Sans" panose="020B0503020203020204" pitchFamily="34" charset="-52"/>
              </a:rPr>
              <a:t>             </a:t>
            </a:r>
            <a:r>
              <a:rPr lang="ru-RU" sz="800" b="1" dirty="0">
                <a:latin typeface="PT Sans" panose="020B0503020203020204" pitchFamily="34" charset="-52"/>
              </a:rPr>
              <a:t>35 тысяч </a:t>
            </a:r>
            <a:r>
              <a:rPr lang="ru-RU" sz="800" dirty="0">
                <a:latin typeface="PT Sans" panose="020B0503020203020204" pitchFamily="34" charset="-52"/>
              </a:rPr>
              <a:t>посетителей ежегодно</a:t>
            </a:r>
          </a:p>
        </p:txBody>
      </p:sp>
      <p:pic>
        <p:nvPicPr>
          <p:cNvPr id="1034" name="Picture 10" descr="E:\Фотографии музеев КФУ\Ботанический отдел Зоологического музея.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789" y="2444613"/>
            <a:ext cx="1351131" cy="956021"/>
          </a:xfrm>
          <a:prstGeom prst="hexagon">
            <a:avLst/>
          </a:prstGeom>
          <a:noFill/>
          <a:ln w="12700">
            <a:solidFill>
              <a:srgbClr val="92D050"/>
            </a:solidFill>
          </a:ln>
          <a:extLst>
            <a:ext uri="{909E8E84-426E-40DD-AFC4-6F175D3DCCD1}">
              <a14:hiddenFill xmlns:a14="http://schemas.microsoft.com/office/drawing/2010/main">
                <a:solidFill>
                  <a:srgbClr val="FFFFFF"/>
                </a:solidFill>
              </a14:hiddenFill>
            </a:ext>
          </a:extLst>
        </p:spPr>
      </p:pic>
      <p:pic>
        <p:nvPicPr>
          <p:cNvPr id="1036" name="Picture 12" descr="https://i5.otzovik.com/2017/06/27/5068542/img/57081635.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9991" b="29991"/>
          <a:stretch/>
        </p:blipFill>
        <p:spPr bwMode="auto">
          <a:xfrm>
            <a:off x="1008078" y="3470592"/>
            <a:ext cx="1376757" cy="979792"/>
          </a:xfrm>
          <a:prstGeom prst="hexagon">
            <a:avLst/>
          </a:prstGeom>
          <a:noFill/>
          <a:ln>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1040" name="Picture 16" descr="https://sun9-10.userapi.com/c851332/v851332542/15b6d7/15DO0e31kIw.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28" r="10436"/>
          <a:stretch/>
        </p:blipFill>
        <p:spPr bwMode="auto">
          <a:xfrm>
            <a:off x="1049609" y="1312494"/>
            <a:ext cx="1375911" cy="1063879"/>
          </a:xfrm>
          <a:prstGeom prst="hexagon">
            <a:avLst/>
          </a:prstGeom>
          <a:noFill/>
          <a:ln w="1270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1041" name="Picture 17" descr="E:\Фотографии музеев КФУ\Музей-лаборатория Е.К. Завойского.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96082" y="3496334"/>
            <a:ext cx="1419233" cy="1004208"/>
          </a:xfrm>
          <a:prstGeom prst="hexagon">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7" name="Picture 2" descr="ÐÐ¾ÑÐ¾Ð¶ÐµÐµ Ð¸Ð·Ð¾Ð±ÑÐ°Ð¶ÐµÐ½Ð¸Ðµ"/>
          <p:cNvPicPr>
            <a:picLocks noChangeAspect="1" noChangeArrowheads="1"/>
          </p:cNvPicPr>
          <p:nvPr/>
        </p:nvPicPr>
        <p:blipFill rotWithShape="1">
          <a:blip r:embed="rId12">
            <a:extLst>
              <a:ext uri="{28A0092B-C50C-407E-A947-70E740481C1C}">
                <a14:useLocalDpi xmlns:a14="http://schemas.microsoft.com/office/drawing/2010/main" val="0"/>
              </a:ext>
            </a:extLst>
          </a:blip>
          <a:srcRect t="27899" b="30455"/>
          <a:stretch/>
        </p:blipFill>
        <p:spPr bwMode="auto">
          <a:xfrm>
            <a:off x="4828771" y="4219876"/>
            <a:ext cx="1791656" cy="7461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ÐÐ°ÑÑÐ¸Ð½ÐºÐ¸ Ð¿Ð¾ Ð·Ð°Ð¿ÑÐ¾ÑÑ ÐÐÐÐÐ¡ ÐÐ£ÐÐÐ"/>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5075" y="4045759"/>
            <a:ext cx="762000" cy="8953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Shape 43"/>
          <p:cNvSpPr txBox="1"/>
          <p:nvPr/>
        </p:nvSpPr>
        <p:spPr>
          <a:xfrm>
            <a:off x="827584" y="56110"/>
            <a:ext cx="3195873" cy="488160"/>
          </a:xfrm>
          <a:prstGeom prst="rect">
            <a:avLst/>
          </a:prstGeom>
          <a:noFill/>
          <a:ln>
            <a:noFill/>
          </a:ln>
        </p:spPr>
        <p:txBody>
          <a:bodyPr lIns="91430" tIns="45715" rIns="91430" bIns="45715" anchor="ctr">
            <a:normAutofit/>
          </a:bodyPr>
          <a:lstStyle/>
          <a:p>
            <a:pPr marR="0" lvl="0" indent="0" defTabSz="457142" fontAlgn="auto">
              <a:lnSpc>
                <a:spcPct val="90000"/>
              </a:lnSpc>
              <a:spcBef>
                <a:spcPct val="0"/>
              </a:spcBef>
              <a:spcAft>
                <a:spcPts val="0"/>
              </a:spcAft>
              <a:buClrTx/>
              <a:buSzTx/>
              <a:buFontTx/>
              <a:buNone/>
              <a:tabLst/>
              <a:defRPr/>
            </a:pPr>
            <a:r>
              <a:rPr lang="ru-RU" sz="1600" b="1" spc="-20" dirty="0">
                <a:solidFill>
                  <a:srgbClr val="FFFFFF"/>
                </a:solidFill>
                <a:latin typeface="PT Sans" panose="020B0503020203020204"/>
                <a:cs typeface="Calibri"/>
              </a:rPr>
              <a:t>МУЗЕЙНЫЙ КОМПЛЕКС</a:t>
            </a:r>
          </a:p>
        </p:txBody>
      </p:sp>
      <p:pic>
        <p:nvPicPr>
          <p:cNvPr id="18" name="Рисунок 17">
            <a:extLst>
              <a:ext uri="{FF2B5EF4-FFF2-40B4-BE49-F238E27FC236}">
                <a16:creationId xmlns:a16="http://schemas.microsoft.com/office/drawing/2014/main" id="{404CE117-05D5-41D6-9F18-5A0449E125A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 b="46960"/>
          <a:stretch/>
        </p:blipFill>
        <p:spPr>
          <a:xfrm>
            <a:off x="111741" y="32666"/>
            <a:ext cx="524805" cy="605209"/>
          </a:xfrm>
          <a:prstGeom prst="rect">
            <a:avLst/>
          </a:prstGeom>
        </p:spPr>
      </p:pic>
      <p:pic>
        <p:nvPicPr>
          <p:cNvPr id="21" name="Рисунок 20">
            <a:extLst>
              <a:ext uri="{FF2B5EF4-FFF2-40B4-BE49-F238E27FC236}">
                <a16:creationId xmlns:a16="http://schemas.microsoft.com/office/drawing/2014/main" id="{AD0D3816-D486-4C4D-B16B-7A731D5D244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2" name="TextBox 21">
            <a:extLst>
              <a:ext uri="{FF2B5EF4-FFF2-40B4-BE49-F238E27FC236}">
                <a16:creationId xmlns:a16="http://schemas.microsoft.com/office/drawing/2014/main" id="{C0113844-660B-4B76-BEA8-6DE38BB70A9E}"/>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博物馆</a:t>
            </a:r>
            <a:r>
              <a:rPr lang="en-US"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МУЗЕЙНЫЙ КОМПЛЕКС </a:t>
            </a:r>
            <a:endParaRPr lang="ru-RU" sz="1600" b="1" dirty="0">
              <a:latin typeface="PT Sans" panose="020B0503020203020204" pitchFamily="34" charset="-52"/>
            </a:endParaRPr>
          </a:p>
        </p:txBody>
      </p:sp>
      <p:sp>
        <p:nvSpPr>
          <p:cNvPr id="24" name="TextBox 23">
            <a:extLst>
              <a:ext uri="{FF2B5EF4-FFF2-40B4-BE49-F238E27FC236}">
                <a16:creationId xmlns:a16="http://schemas.microsoft.com/office/drawing/2014/main" id="{4DFF7122-1A96-4379-A52F-7F488FB8E2C1}"/>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6" name="TextBox 25">
            <a:extLst>
              <a:ext uri="{FF2B5EF4-FFF2-40B4-BE49-F238E27FC236}">
                <a16:creationId xmlns:a16="http://schemas.microsoft.com/office/drawing/2014/main" id="{DABDA2CC-380B-498A-A769-BD700C9EB378}"/>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36841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48653" y="4545574"/>
            <a:ext cx="3603802" cy="415377"/>
          </a:xfrm>
          <a:prstGeom prst="rect">
            <a:avLst/>
          </a:prstGeom>
        </p:spPr>
        <p:txBody>
          <a:bodyPr wrap="square" lIns="91320" tIns="45660" rIns="91320" bIns="45660">
            <a:spAutoFit/>
          </a:bodyPr>
          <a:lstStyle/>
          <a:p>
            <a:pPr algn="ctr" fontAlgn="base">
              <a:spcBef>
                <a:spcPct val="0"/>
              </a:spcBef>
              <a:spcAft>
                <a:spcPct val="0"/>
              </a:spcAft>
              <a:defRPr/>
            </a:pPr>
            <a:r>
              <a:rPr lang="en-US" sz="1200" b="1" dirty="0">
                <a:latin typeface="Microsoft YaHei" panose="020B0503020204020204" pitchFamily="34" charset="-122"/>
                <a:ea typeface="Microsoft YaHei" panose="020B0503020204020204" pitchFamily="34" charset="-122"/>
              </a:rPr>
              <a:t>14000</a:t>
            </a:r>
            <a:r>
              <a:rPr lang="en-US" sz="1200" dirty="0">
                <a:latin typeface="Microsoft YaHei" panose="020B0503020204020204" pitchFamily="34" charset="-122"/>
                <a:ea typeface="Microsoft YaHei" panose="020B0503020204020204" pitchFamily="34" charset="-122"/>
              </a:rPr>
              <a:t> </a:t>
            </a:r>
            <a:r>
              <a:rPr lang="zh-CN" altLang="en-US" sz="1200" dirty="0">
                <a:latin typeface="Microsoft YaHei" panose="020B0503020204020204" pitchFamily="34" charset="-122"/>
                <a:ea typeface="Microsoft YaHei" panose="020B0503020204020204" pitchFamily="34" charset="-122"/>
              </a:rPr>
              <a:t>个外国学生住在大学宿舍</a:t>
            </a:r>
            <a:endParaRPr lang="ru-RU" sz="1200" dirty="0">
              <a:latin typeface="Microsoft YaHei" panose="020B0503020204020204" pitchFamily="34" charset="-122"/>
              <a:ea typeface="Microsoft YaHei" panose="020B0503020204020204" pitchFamily="34" charset="-122"/>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ru-RU" sz="800" b="0" i="0" u="none" strike="noStrike" kern="1200" cap="none" spc="0" normalizeH="0" baseline="0" noProof="0" dirty="0">
                <a:ln>
                  <a:noFill/>
                </a:ln>
                <a:effectLst/>
                <a:uLnTx/>
                <a:uFillTx/>
                <a:latin typeface="PT Sans" panose="020B0503020203020204"/>
              </a:rPr>
              <a:t>В общежитиях КФУ проживают около </a:t>
            </a:r>
            <a:r>
              <a:rPr kumimoji="0" lang="ru-RU" sz="800" b="1" i="0" u="none" strike="noStrike" kern="1200" cap="none" spc="0" normalizeH="0" baseline="0" noProof="0" dirty="0">
                <a:ln>
                  <a:noFill/>
                </a:ln>
                <a:effectLst/>
                <a:uLnTx/>
                <a:uFillTx/>
                <a:latin typeface="PT Sans" panose="020B0503020203020204"/>
              </a:rPr>
              <a:t>14 000 </a:t>
            </a:r>
            <a:r>
              <a:rPr kumimoji="0" lang="ru-RU" sz="800" b="0" i="0" u="none" strike="noStrike" kern="1200" cap="none" spc="0" normalizeH="0" baseline="0" noProof="0" dirty="0">
                <a:ln>
                  <a:noFill/>
                </a:ln>
                <a:effectLst/>
                <a:uLnTx/>
                <a:uFillTx/>
                <a:latin typeface="PT Sans" panose="020B0503020203020204"/>
              </a:rPr>
              <a:t>иногородних студентов</a:t>
            </a:r>
          </a:p>
        </p:txBody>
      </p:sp>
      <p:pic>
        <p:nvPicPr>
          <p:cNvPr id="1026" name="Picture 2" descr="Картинки по запросу деревня универсиады вид сверху"/>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761" b="4909"/>
          <a:stretch/>
        </p:blipFill>
        <p:spPr bwMode="auto">
          <a:xfrm>
            <a:off x="993648" y="2571750"/>
            <a:ext cx="2056906" cy="1884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85.233.76.51/uploads/place/photo/10182/DSC_0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5537" y="2720818"/>
            <a:ext cx="3080392" cy="16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Моск ПРЕ"/>
          <p:cNvPicPr>
            <a:picLocks noChangeAspect="1"/>
          </p:cNvPicPr>
          <p:nvPr/>
        </p:nvPicPr>
        <p:blipFill rotWithShape="1">
          <a:blip r:embed="rId4" cstate="print"/>
          <a:srcRect r="9596"/>
          <a:stretch/>
        </p:blipFill>
        <p:spPr bwMode="auto">
          <a:xfrm>
            <a:off x="5859286" y="695579"/>
            <a:ext cx="3106050" cy="1837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5855537" y="4499468"/>
            <a:ext cx="3168352" cy="415377"/>
          </a:xfrm>
          <a:prstGeom prst="rect">
            <a:avLst/>
          </a:prstGeom>
        </p:spPr>
        <p:txBody>
          <a:bodyPr wrap="square" lIns="91320" tIns="45660" rIns="91320" bIns="45660">
            <a:spAutoFit/>
          </a:bodyPr>
          <a:lstStyle/>
          <a:p>
            <a:pPr algn="ctr" fontAlgn="base">
              <a:spcBef>
                <a:spcPct val="0"/>
              </a:spcBef>
              <a:spcAft>
                <a:spcPct val="0"/>
              </a:spcAft>
              <a:defRPr/>
            </a:pPr>
            <a:r>
              <a:rPr lang="ru-RU" sz="1200" b="1" dirty="0">
                <a:latin typeface="Microsoft YaHei" panose="020B0503020204020204" pitchFamily="34" charset="-122"/>
                <a:ea typeface="Microsoft YaHei" panose="020B0503020204020204" pitchFamily="34" charset="-122"/>
              </a:rPr>
              <a:t>11</a:t>
            </a:r>
            <a:r>
              <a:rPr lang="ru-RU" sz="1200" dirty="0">
                <a:latin typeface="Microsoft YaHei" panose="020B0503020204020204" pitchFamily="34" charset="-122"/>
                <a:ea typeface="Microsoft YaHei" panose="020B0503020204020204" pitchFamily="34" charset="-122"/>
              </a:rPr>
              <a:t> </a:t>
            </a:r>
            <a:r>
              <a:rPr lang="zh-CN" altLang="en-US" sz="1200" dirty="0">
                <a:latin typeface="Microsoft YaHei" panose="020B0503020204020204" pitchFamily="34" charset="-122"/>
                <a:ea typeface="Microsoft YaHei" panose="020B0503020204020204" pitchFamily="34" charset="-122"/>
              </a:rPr>
              <a:t>座运动建筑物</a:t>
            </a:r>
            <a:endParaRPr lang="ru-RU" sz="1200" dirty="0">
              <a:latin typeface="Microsoft YaHei" panose="020B0503020204020204" pitchFamily="34" charset="-122"/>
              <a:ea typeface="Microsoft YaHei" panose="020B0503020204020204" pitchFamily="34" charset="-122"/>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ru-RU" sz="800" b="1" i="0" u="none" strike="noStrike" kern="1200" cap="none" spc="0" normalizeH="0" baseline="0" noProof="0" dirty="0">
                <a:ln>
                  <a:noFill/>
                </a:ln>
                <a:effectLst/>
                <a:uLnTx/>
                <a:uFillTx/>
                <a:latin typeface="PT Sans" panose="020B0503020203020204"/>
              </a:rPr>
              <a:t>11</a:t>
            </a:r>
            <a:r>
              <a:rPr kumimoji="0" lang="ru-RU" sz="800" b="0" i="0" u="none" strike="noStrike" kern="1200" cap="none" spc="0" normalizeH="0" baseline="0" noProof="0" dirty="0">
                <a:ln>
                  <a:noFill/>
                </a:ln>
                <a:effectLst/>
                <a:uLnTx/>
                <a:uFillTx/>
                <a:latin typeface="PT Sans" panose="020B0503020203020204"/>
              </a:rPr>
              <a:t> спортивных объектов</a:t>
            </a:r>
          </a:p>
        </p:txBody>
      </p:sp>
      <p:pic>
        <p:nvPicPr>
          <p:cNvPr id="2" name="Рисунок 1">
            <a:extLst>
              <a:ext uri="{FF2B5EF4-FFF2-40B4-BE49-F238E27FC236}">
                <a16:creationId xmlns:a16="http://schemas.microsoft.com/office/drawing/2014/main" id="{0813BB7D-7627-4207-A891-6AFD9E9E246C}"/>
              </a:ext>
            </a:extLst>
          </p:cNvPr>
          <p:cNvPicPr>
            <a:picLocks noChangeAspect="1"/>
          </p:cNvPicPr>
          <p:nvPr/>
        </p:nvPicPr>
        <p:blipFill>
          <a:blip r:embed="rId5"/>
          <a:stretch>
            <a:fillRect/>
          </a:stretch>
        </p:blipFill>
        <p:spPr>
          <a:xfrm>
            <a:off x="998931" y="689982"/>
            <a:ext cx="2745510" cy="1831770"/>
          </a:xfrm>
          <a:prstGeom prst="rect">
            <a:avLst/>
          </a:prstGeom>
        </p:spPr>
      </p:pic>
      <p:pic>
        <p:nvPicPr>
          <p:cNvPr id="5" name="Рисунок 4">
            <a:extLst>
              <a:ext uri="{FF2B5EF4-FFF2-40B4-BE49-F238E27FC236}">
                <a16:creationId xmlns:a16="http://schemas.microsoft.com/office/drawing/2014/main" id="{FF29BCF9-E65A-4520-8E83-A5F022EB0371}"/>
              </a:ext>
            </a:extLst>
          </p:cNvPr>
          <p:cNvPicPr>
            <a:picLocks noChangeAspect="1"/>
          </p:cNvPicPr>
          <p:nvPr/>
        </p:nvPicPr>
        <p:blipFill rotWithShape="1">
          <a:blip r:embed="rId6"/>
          <a:srcRect l="7411" r="45002"/>
          <a:stretch/>
        </p:blipFill>
        <p:spPr>
          <a:xfrm>
            <a:off x="3776025" y="680127"/>
            <a:ext cx="1850361" cy="1831770"/>
          </a:xfrm>
          <a:prstGeom prst="rect">
            <a:avLst/>
          </a:prstGeom>
        </p:spPr>
      </p:pic>
      <p:pic>
        <p:nvPicPr>
          <p:cNvPr id="7" name="Рисунок 6">
            <a:extLst>
              <a:ext uri="{FF2B5EF4-FFF2-40B4-BE49-F238E27FC236}">
                <a16:creationId xmlns:a16="http://schemas.microsoft.com/office/drawing/2014/main" id="{56DB3659-CADF-423E-A0F2-8272094C7A1D}"/>
              </a:ext>
            </a:extLst>
          </p:cNvPr>
          <p:cNvPicPr>
            <a:picLocks noChangeAspect="1"/>
          </p:cNvPicPr>
          <p:nvPr/>
        </p:nvPicPr>
        <p:blipFill>
          <a:blip r:embed="rId7"/>
          <a:stretch>
            <a:fillRect/>
          </a:stretch>
        </p:blipFill>
        <p:spPr>
          <a:xfrm>
            <a:off x="3126681" y="2611269"/>
            <a:ext cx="2499705" cy="1850961"/>
          </a:xfrm>
          <a:prstGeom prst="rect">
            <a:avLst/>
          </a:prstGeom>
        </p:spPr>
      </p:pic>
      <p:pic>
        <p:nvPicPr>
          <p:cNvPr id="15" name="Рисунок 14">
            <a:extLst>
              <a:ext uri="{FF2B5EF4-FFF2-40B4-BE49-F238E27FC236}">
                <a16:creationId xmlns:a16="http://schemas.microsoft.com/office/drawing/2014/main" id="{EE0545D5-73D5-4F34-ACEC-1861F92142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0" name="TextBox 19">
            <a:extLst>
              <a:ext uri="{FF2B5EF4-FFF2-40B4-BE49-F238E27FC236}">
                <a16:creationId xmlns:a16="http://schemas.microsoft.com/office/drawing/2014/main" id="{AE52ECE3-E854-4C6C-B879-AF8118A546E5}"/>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宿舍，运动</a:t>
            </a:r>
            <a:r>
              <a:rPr lang="en-US"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СОЦИАЛЬНАЯ ИНФРАСТРУКТУРА </a:t>
            </a:r>
            <a:endParaRPr lang="ru-RU" sz="1600" b="1" dirty="0">
              <a:latin typeface="PT Sans" panose="020B0503020203020204" pitchFamily="34" charset="-52"/>
            </a:endParaRPr>
          </a:p>
        </p:txBody>
      </p:sp>
      <p:sp>
        <p:nvSpPr>
          <p:cNvPr id="21" name="TextBox 20">
            <a:extLst>
              <a:ext uri="{FF2B5EF4-FFF2-40B4-BE49-F238E27FC236}">
                <a16:creationId xmlns:a16="http://schemas.microsoft.com/office/drawing/2014/main" id="{DC4AE6EF-4D31-4C00-A3F0-BA897ED80E82}"/>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2" name="TextBox 21">
            <a:extLst>
              <a:ext uri="{FF2B5EF4-FFF2-40B4-BE49-F238E27FC236}">
                <a16:creationId xmlns:a16="http://schemas.microsoft.com/office/drawing/2014/main" id="{1EF97F0D-5875-4657-8FA7-FB661410ED8A}"/>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Tree>
    <p:extLst>
      <p:ext uri="{BB962C8B-B14F-4D97-AF65-F5344CB8AC3E}">
        <p14:creationId xmlns:p14="http://schemas.microsoft.com/office/powerpoint/2010/main" val="406054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лицей лобачевского кф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5023" y="763306"/>
            <a:ext cx="2564582" cy="15668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Похожее изображение"/>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898"/>
          <a:stretch/>
        </p:blipFill>
        <p:spPr bwMode="auto">
          <a:xfrm>
            <a:off x="6188089" y="771926"/>
            <a:ext cx="2679155" cy="1549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26404" y="2376392"/>
            <a:ext cx="1589349" cy="390717"/>
          </a:xfrm>
          <a:prstGeom prst="rect">
            <a:avLst/>
          </a:prstGeom>
          <a:noFill/>
        </p:spPr>
        <p:txBody>
          <a:bodyPr wrap="none" lIns="82139" tIns="41069" rIns="82139" bIns="41069" rtlCol="0">
            <a:spAutoFit/>
          </a:bodyPr>
          <a:lstStyle/>
          <a:p>
            <a:pPr algn="ctr" defTabSz="684788" fontAlgn="base">
              <a:spcBef>
                <a:spcPct val="0"/>
              </a:spcBef>
              <a:spcAft>
                <a:spcPct val="0"/>
              </a:spcAft>
              <a:defRP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罗巴切夫斯基学校</a:t>
            </a:r>
            <a:endParaRPr lang="ru-RU" sz="1200" dirty="0">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ctr" defTabSz="684788" rtl="0" eaLnBrk="1" fontAlgn="base" latinLnBrk="0" hangingPunct="1">
              <a:lnSpc>
                <a:spcPct val="100000"/>
              </a:lnSpc>
              <a:spcBef>
                <a:spcPct val="0"/>
              </a:spcBef>
              <a:spcAft>
                <a:spcPct val="0"/>
              </a:spcAft>
              <a:buClrTx/>
              <a:buSzTx/>
              <a:buFontTx/>
              <a:buNone/>
              <a:tabLst/>
              <a:defRPr/>
            </a:pPr>
            <a:r>
              <a:rPr kumimoji="0" lang="ru-RU" sz="800" i="0" u="none" strike="noStrike" kern="1200" cap="none" spc="0" normalizeH="0" baseline="0" noProof="0" dirty="0">
                <a:ln>
                  <a:noFill/>
                </a:ln>
                <a:effectLst/>
                <a:uLnTx/>
                <a:uFillTx/>
                <a:latin typeface="PT Sans" panose="020B0503020203020204"/>
                <a:cs typeface="Arial" panose="020B0604020202020204" pitchFamily="34" charset="0"/>
              </a:rPr>
              <a:t>Лицей имени Н.И. Лобачевского</a:t>
            </a:r>
          </a:p>
        </p:txBody>
      </p:sp>
      <p:sp>
        <p:nvSpPr>
          <p:cNvPr id="6" name="TextBox 5"/>
          <p:cNvSpPr txBox="1"/>
          <p:nvPr/>
        </p:nvSpPr>
        <p:spPr>
          <a:xfrm>
            <a:off x="6837047" y="2340787"/>
            <a:ext cx="1396989" cy="406106"/>
          </a:xfrm>
          <a:prstGeom prst="rect">
            <a:avLst/>
          </a:prstGeom>
          <a:noFill/>
        </p:spPr>
        <p:txBody>
          <a:bodyPr wrap="none" lIns="82139" tIns="41069" rIns="82139" bIns="41069" rtlCol="0">
            <a:spAutoFit/>
          </a:bodyPr>
          <a:lstStyle/>
          <a:p>
            <a:pPr algn="ctr" defTabSz="684788" fontAlgn="base">
              <a:spcBef>
                <a:spcPct val="0"/>
              </a:spcBef>
              <a:spcAft>
                <a:spcPct val="0"/>
              </a:spcAft>
              <a:defRP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信息技术寄宿学校</a:t>
            </a:r>
            <a:endParaRPr lang="ru-RU" sz="1200" dirty="0">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ctr" defTabSz="684788" rtl="0" eaLnBrk="1" fontAlgn="base" latinLnBrk="0" hangingPunct="1">
              <a:lnSpc>
                <a:spcPct val="100000"/>
              </a:lnSpc>
              <a:spcBef>
                <a:spcPct val="0"/>
              </a:spcBef>
              <a:spcAft>
                <a:spcPct val="0"/>
              </a:spcAft>
              <a:buClrTx/>
              <a:buSzTx/>
              <a:buFontTx/>
              <a:buNone/>
              <a:tabLst/>
              <a:defRPr/>
            </a:pPr>
            <a:r>
              <a:rPr kumimoji="0" lang="ru-RU" sz="800" i="0" u="none" strike="noStrike" kern="1200" cap="none" spc="0" normalizeH="0" baseline="0" noProof="0" dirty="0">
                <a:ln>
                  <a:noFill/>
                </a:ln>
                <a:effectLst/>
                <a:uLnTx/>
                <a:uFillTx/>
                <a:latin typeface="PT Sans" panose="020B0503020203020204"/>
                <a:cs typeface="Arial" panose="020B0604020202020204" pitchFamily="34" charset="0"/>
              </a:rPr>
              <a:t>СУНЦ </a:t>
            </a:r>
            <a:r>
              <a:rPr kumimoji="0" lang="en-US" sz="800" i="0" u="none" strike="noStrike" kern="1200" cap="none" spc="0" normalizeH="0" baseline="0" noProof="0" dirty="0">
                <a:ln>
                  <a:noFill/>
                </a:ln>
                <a:effectLst/>
                <a:uLnTx/>
                <a:uFillTx/>
                <a:latin typeface="Calibri"/>
                <a:cs typeface="Arial" panose="020B0604020202020204" pitchFamily="34" charset="0"/>
              </a:rPr>
              <a:t>IT</a:t>
            </a:r>
            <a:r>
              <a:rPr kumimoji="0" lang="ru-RU" sz="800" i="0" u="none" strike="noStrike" kern="1200" cap="none" spc="0" normalizeH="0" baseline="0" noProof="0" dirty="0">
                <a:ln>
                  <a:noFill/>
                </a:ln>
                <a:effectLst/>
                <a:uLnTx/>
                <a:uFillTx/>
                <a:latin typeface="PT Sans" panose="020B0503020203020204"/>
                <a:cs typeface="Arial" panose="020B0604020202020204" pitchFamily="34" charset="0"/>
              </a:rPr>
              <a:t> лицей-интернат</a:t>
            </a:r>
          </a:p>
        </p:txBody>
      </p:sp>
      <p:sp>
        <p:nvSpPr>
          <p:cNvPr id="4" name="TextBox 3"/>
          <p:cNvSpPr txBox="1"/>
          <p:nvPr/>
        </p:nvSpPr>
        <p:spPr>
          <a:xfrm>
            <a:off x="4011249" y="1857868"/>
            <a:ext cx="1752855" cy="1037047"/>
          </a:xfrm>
          <a:prstGeom prst="rect">
            <a:avLst/>
          </a:prstGeom>
          <a:noFill/>
          <a:ln w="57150">
            <a:solidFill>
              <a:schemeClr val="bg1">
                <a:lumMod val="85000"/>
              </a:schemeClr>
            </a:solidFill>
          </a:ln>
        </p:spPr>
        <p:txBody>
          <a:bodyPr wrap="square" lIns="82139" tIns="41069" rIns="82139" bIns="41069" rtlCol="0">
            <a:spAutoFit/>
          </a:bodyPr>
          <a:lstStyle/>
          <a:p>
            <a:pPr lvl="0" algn="ctr" defTabSz="684788">
              <a:defRPr/>
            </a:pPr>
            <a:r>
              <a:rPr lang="zh-CN" altLang="en-US"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俄罗斯</a:t>
            </a:r>
            <a:endParaRPr lang="en-US" altLang="zh-CN"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pPr lvl="0" algn="ctr" defTabSz="684788">
              <a:defRPr/>
            </a:pPr>
            <a:r>
              <a:rPr lang="zh-CN" altLang="en-US"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前</a:t>
            </a:r>
            <a:r>
              <a:rPr lang="en-US" altLang="zh-CN"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50</a:t>
            </a:r>
            <a:r>
              <a:rPr lang="zh-CN" altLang="en-US"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rPr>
              <a:t>位学校</a:t>
            </a:r>
            <a:endParaRPr lang="ru-RU" altLang="zh-CN"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pPr lvl="0" algn="ctr" defTabSz="684788">
              <a:defRPr/>
            </a:pPr>
            <a:endParaRPr lang="ru-RU" altLang="zh-CN" sz="1400" b="1" dirty="0">
              <a:solidFill>
                <a:srgbClr val="00549F"/>
              </a:solidFill>
              <a:latin typeface="Microsoft YaHei" panose="020B0503020204020204" pitchFamily="34" charset="-122"/>
              <a:ea typeface="Microsoft YaHei" panose="020B0503020204020204" pitchFamily="34" charset="-122"/>
              <a:cs typeface="Arial" panose="020B0604020202020204" pitchFamily="34" charset="0"/>
            </a:endParaRPr>
          </a:p>
          <a:p>
            <a:pPr lvl="0" algn="ctr" defTabSz="684788">
              <a:defRPr/>
            </a:pPr>
            <a:r>
              <a:rPr kumimoji="0" lang="ru-RU" sz="1000" b="0" i="0" u="none" strike="noStrike" kern="1200" cap="none" spc="0" normalizeH="0" baseline="0" noProof="0" dirty="0">
                <a:ln>
                  <a:noFill/>
                </a:ln>
                <a:solidFill>
                  <a:srgbClr val="00549F"/>
                </a:solidFill>
                <a:effectLst/>
                <a:uLnTx/>
                <a:uFillTx/>
                <a:latin typeface="PT Sans" panose="020B0503020203020204"/>
                <a:cs typeface="Arial" panose="020B0604020202020204" pitchFamily="34" charset="0"/>
              </a:rPr>
              <a:t>Лицеи КФУ входят в </a:t>
            </a:r>
            <a:r>
              <a:rPr kumimoji="0" lang="ru-RU" sz="1000" b="1" i="0" u="none" strike="noStrike" kern="1200" cap="none" spc="0" normalizeH="0" baseline="0" noProof="0" dirty="0">
                <a:ln>
                  <a:noFill/>
                </a:ln>
                <a:solidFill>
                  <a:srgbClr val="00549F"/>
                </a:solidFill>
                <a:effectLst/>
                <a:uLnTx/>
                <a:uFillTx/>
                <a:latin typeface="PT Sans" panose="020B0503020203020204"/>
                <a:cs typeface="Arial" panose="020B0604020202020204" pitchFamily="34" charset="0"/>
              </a:rPr>
              <a:t>ТОП-50 лучших школ </a:t>
            </a:r>
            <a:r>
              <a:rPr kumimoji="0" lang="ru-RU" sz="1000" b="0" i="0" u="none" strike="noStrike" kern="1200" cap="none" spc="0" normalizeH="0" baseline="0" noProof="0" dirty="0">
                <a:ln>
                  <a:noFill/>
                </a:ln>
                <a:solidFill>
                  <a:srgbClr val="00549F"/>
                </a:solidFill>
                <a:effectLst/>
                <a:uLnTx/>
                <a:uFillTx/>
                <a:latin typeface="PT Sans" panose="020B0503020203020204"/>
                <a:cs typeface="Arial" panose="020B0604020202020204" pitchFamily="34" charset="0"/>
              </a:rPr>
              <a:t>России</a:t>
            </a:r>
            <a:endParaRPr kumimoji="0" lang="en-US" sz="1000" b="0" i="0" u="none" strike="noStrike" kern="1200" cap="none" spc="0" normalizeH="0" baseline="0" noProof="0" dirty="0">
              <a:ln>
                <a:noFill/>
              </a:ln>
              <a:solidFill>
                <a:srgbClr val="00549F"/>
              </a:solidFill>
              <a:effectLst/>
              <a:uLnTx/>
              <a:uFillTx/>
              <a:latin typeface="Calibri"/>
              <a:cs typeface="Arial" panose="020B0604020202020204" pitchFamily="34" charset="0"/>
            </a:endParaRPr>
          </a:p>
        </p:txBody>
      </p:sp>
      <p:pic>
        <p:nvPicPr>
          <p:cNvPr id="16" name="Picture 4" descr="https://avatars.mds.yandex.net/get-altay/1018126/2a00000162b68bb37691f2a70f78447d521c/XXX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863" y="2738968"/>
            <a:ext cx="2615381" cy="1731913"/>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4"/>
          <p:cNvSpPr txBox="1"/>
          <p:nvPr/>
        </p:nvSpPr>
        <p:spPr>
          <a:xfrm>
            <a:off x="1083144" y="4556914"/>
            <a:ext cx="2605897" cy="290464"/>
          </a:xfrm>
          <a:prstGeom prst="rect">
            <a:avLst/>
          </a:prstGeom>
        </p:spPr>
        <p:txBody>
          <a:bodyPr vert="horz" wrap="square" lIns="0" tIns="13335" rIns="0" bIns="0" rtlCol="0">
            <a:spAutoFit/>
          </a:bodyPr>
          <a:lstStyle/>
          <a:p>
            <a:pPr algn="ctr" defTabSz="913950">
              <a:lnSpc>
                <a:spcPct val="90000"/>
              </a:lnSpc>
              <a:defRPr/>
            </a:pPr>
            <a:r>
              <a:rPr lang="zh-CN" altLang="en-US" sz="1200" dirty="0">
                <a:latin typeface="Microsoft YaHei" panose="020B0503020204020204" pitchFamily="34" charset="-122"/>
                <a:ea typeface="Microsoft YaHei" panose="020B0503020204020204" pitchFamily="34" charset="-122"/>
              </a:rPr>
              <a:t>我们在一起幼儿园</a:t>
            </a:r>
            <a:endParaRPr lang="ru-RU" sz="1200" dirty="0">
              <a:latin typeface="Microsoft YaHei" panose="020B0503020204020204" pitchFamily="34" charset="-122"/>
              <a:ea typeface="Microsoft YaHei" panose="020B0503020204020204" pitchFamily="34" charset="-122"/>
            </a:endParaRPr>
          </a:p>
          <a:p>
            <a:pPr marL="0" marR="0" lvl="0" indent="0" algn="ctr" defTabSz="913950" rtl="0" eaLnBrk="1" fontAlgn="auto" latinLnBrk="0" hangingPunct="1">
              <a:lnSpc>
                <a:spcPct val="90000"/>
              </a:lnSpc>
              <a:spcBef>
                <a:spcPts val="0"/>
              </a:spcBef>
              <a:spcAft>
                <a:spcPts val="0"/>
              </a:spcAft>
              <a:buClrTx/>
              <a:buSzTx/>
              <a:buFontTx/>
              <a:buNone/>
              <a:tabLst/>
              <a:defRPr/>
            </a:pPr>
            <a:r>
              <a:rPr kumimoji="0" lang="ru-RU" sz="800" i="0" u="none" strike="noStrike" kern="1200" cap="none" spc="0" normalizeH="0" baseline="0" noProof="0" dirty="0">
                <a:ln>
                  <a:noFill/>
                </a:ln>
                <a:effectLst/>
                <a:uLnTx/>
                <a:uFillTx/>
                <a:latin typeface="PT Sans" panose="020B0503020203020204"/>
              </a:rPr>
              <a:t>Детский сад «МЫ ВМЕСТЕ»</a:t>
            </a:r>
          </a:p>
        </p:txBody>
      </p:sp>
      <p:sp>
        <p:nvSpPr>
          <p:cNvPr id="18" name="object 4"/>
          <p:cNvSpPr txBox="1"/>
          <p:nvPr/>
        </p:nvSpPr>
        <p:spPr>
          <a:xfrm>
            <a:off x="6251863" y="4619623"/>
            <a:ext cx="2605897" cy="290464"/>
          </a:xfrm>
          <a:prstGeom prst="rect">
            <a:avLst/>
          </a:prstGeom>
        </p:spPr>
        <p:txBody>
          <a:bodyPr vert="horz" wrap="square" lIns="0" tIns="13335" rIns="0" bIns="0" rtlCol="0">
            <a:spAutoFit/>
          </a:bodyPr>
          <a:lstStyle/>
          <a:p>
            <a:pPr algn="ctr" defTabSz="913950">
              <a:lnSpc>
                <a:spcPct val="90000"/>
              </a:lnSpc>
              <a:defRPr/>
            </a:pPr>
            <a:r>
              <a:rPr lang="zh-CN" altLang="en-US" sz="1200" dirty="0">
                <a:latin typeface="Microsoft YaHei" panose="020B0503020204020204" pitchFamily="34" charset="-122"/>
                <a:ea typeface="Microsoft YaHei" panose="020B0503020204020204" pitchFamily="34" charset="-122"/>
              </a:rPr>
              <a:t>叶拉布加市大学附属学校</a:t>
            </a:r>
            <a:endParaRPr lang="ru-RU" sz="1200" dirty="0">
              <a:latin typeface="Microsoft YaHei" panose="020B0503020204020204" pitchFamily="34" charset="-122"/>
              <a:ea typeface="Microsoft YaHei" panose="020B0503020204020204" pitchFamily="34" charset="-122"/>
            </a:endParaRPr>
          </a:p>
          <a:p>
            <a:pPr marL="0" marR="0" lvl="0" indent="0" algn="ctr" defTabSz="913950" rtl="0" eaLnBrk="1" fontAlgn="auto" latinLnBrk="0" hangingPunct="1">
              <a:lnSpc>
                <a:spcPct val="90000"/>
              </a:lnSpc>
              <a:spcBef>
                <a:spcPts val="0"/>
              </a:spcBef>
              <a:spcAft>
                <a:spcPts val="0"/>
              </a:spcAft>
              <a:buClrTx/>
              <a:buSzTx/>
              <a:buFontTx/>
              <a:buNone/>
              <a:tabLst/>
              <a:defRPr/>
            </a:pPr>
            <a:r>
              <a:rPr kumimoji="0" lang="ru-RU" sz="800" i="0" u="none" strike="noStrike" kern="1200" cap="none" spc="0" normalizeH="0" baseline="0" noProof="0" dirty="0">
                <a:ln>
                  <a:noFill/>
                </a:ln>
                <a:effectLst/>
                <a:uLnTx/>
                <a:uFillTx/>
                <a:latin typeface="PT Sans" panose="020B0503020203020204"/>
              </a:rPr>
              <a:t>СОШ КФУ «Университетская»</a:t>
            </a:r>
            <a:r>
              <a:rPr kumimoji="0" lang="en-US" sz="800" i="0" u="none" strike="noStrike" kern="1200" cap="none" spc="0" normalizeH="0" baseline="0" noProof="0" dirty="0">
                <a:ln>
                  <a:noFill/>
                </a:ln>
                <a:effectLst/>
                <a:uLnTx/>
                <a:uFillTx/>
                <a:latin typeface="Calibri"/>
              </a:rPr>
              <a:t> </a:t>
            </a:r>
            <a:r>
              <a:rPr kumimoji="0" lang="ru-RU" sz="800" i="0" u="none" strike="noStrike" kern="1200" cap="none" spc="0" normalizeH="0" baseline="0" noProof="0" dirty="0">
                <a:ln>
                  <a:noFill/>
                </a:ln>
                <a:effectLst/>
                <a:uLnTx/>
                <a:uFillTx/>
                <a:latin typeface="PT Sans" panose="020B0503020203020204"/>
              </a:rPr>
              <a:t>в Елабуге</a:t>
            </a:r>
          </a:p>
        </p:txBody>
      </p:sp>
      <p:pic>
        <p:nvPicPr>
          <p:cNvPr id="14" name="Рисунок 13">
            <a:extLst>
              <a:ext uri="{FF2B5EF4-FFF2-40B4-BE49-F238E27FC236}">
                <a16:creationId xmlns:a16="http://schemas.microsoft.com/office/drawing/2014/main" id="{2D041E14-DCD6-4821-B77C-84A5FA7C0332}"/>
              </a:ext>
            </a:extLst>
          </p:cNvPr>
          <p:cNvPicPr>
            <a:picLocks noChangeAspect="1"/>
          </p:cNvPicPr>
          <p:nvPr/>
        </p:nvPicPr>
        <p:blipFill>
          <a:blip r:embed="rId5"/>
          <a:stretch>
            <a:fillRect/>
          </a:stretch>
        </p:blipFill>
        <p:spPr>
          <a:xfrm>
            <a:off x="1086455" y="2813335"/>
            <a:ext cx="2564582" cy="1674829"/>
          </a:xfrm>
          <a:prstGeom prst="rect">
            <a:avLst/>
          </a:prstGeom>
        </p:spPr>
      </p:pic>
      <p:pic>
        <p:nvPicPr>
          <p:cNvPr id="22" name="Рисунок 21">
            <a:extLst>
              <a:ext uri="{FF2B5EF4-FFF2-40B4-BE49-F238E27FC236}">
                <a16:creationId xmlns:a16="http://schemas.microsoft.com/office/drawing/2014/main" id="{5740EBB3-D718-41C4-9BD5-AA6DFD2020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9421"/>
          <a:stretch/>
        </p:blipFill>
        <p:spPr>
          <a:xfrm>
            <a:off x="1" y="0"/>
            <a:ext cx="967346" cy="5143500"/>
          </a:xfrm>
          <a:prstGeom prst="rect">
            <a:avLst/>
          </a:prstGeom>
        </p:spPr>
      </p:pic>
      <p:sp>
        <p:nvSpPr>
          <p:cNvPr id="24" name="TextBox 23">
            <a:extLst>
              <a:ext uri="{FF2B5EF4-FFF2-40B4-BE49-F238E27FC236}">
                <a16:creationId xmlns:a16="http://schemas.microsoft.com/office/drawing/2014/main" id="{6DC45698-F504-4B8A-BC86-F0E096657F05}"/>
              </a:ext>
            </a:extLst>
          </p:cNvPr>
          <p:cNvSpPr txBox="1"/>
          <p:nvPr/>
        </p:nvSpPr>
        <p:spPr>
          <a:xfrm>
            <a:off x="217292" y="3824203"/>
            <a:ext cx="446200"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450</a:t>
            </a:r>
          </a:p>
          <a:p>
            <a:r>
              <a:rPr lang="en-US" sz="900" dirty="0">
                <a:solidFill>
                  <a:schemeClr val="bg1"/>
                </a:solidFill>
                <a:latin typeface="PT Sans" panose="020B0503020203020204" pitchFamily="34" charset="-52"/>
              </a:rPr>
              <a:t>6</a:t>
            </a:r>
            <a:endParaRPr lang="ru-RU" sz="900" dirty="0">
              <a:solidFill>
                <a:schemeClr val="bg1"/>
              </a:solidFill>
              <a:latin typeface="PT Sans" panose="020B0503020203020204" pitchFamily="34" charset="-52"/>
            </a:endParaRPr>
          </a:p>
        </p:txBody>
      </p:sp>
      <p:sp>
        <p:nvSpPr>
          <p:cNvPr id="25" name="TextBox 24">
            <a:extLst>
              <a:ext uri="{FF2B5EF4-FFF2-40B4-BE49-F238E27FC236}">
                <a16:creationId xmlns:a16="http://schemas.microsoft.com/office/drawing/2014/main" id="{6076D333-26A6-43AE-996E-B9A3AC5A1E2F}"/>
              </a:ext>
            </a:extLst>
          </p:cNvPr>
          <p:cNvSpPr txBox="1"/>
          <p:nvPr/>
        </p:nvSpPr>
        <p:spPr>
          <a:xfrm>
            <a:off x="136204" y="4459287"/>
            <a:ext cx="767578" cy="369332"/>
          </a:xfrm>
          <a:prstGeom prst="rect">
            <a:avLst/>
          </a:prstGeom>
          <a:noFill/>
        </p:spPr>
        <p:txBody>
          <a:bodyPr wrap="square" rtlCol="0">
            <a:spAutoFit/>
          </a:bodyPr>
          <a:lstStyle/>
          <a:p>
            <a:r>
              <a:rPr lang="en-US" sz="900" dirty="0">
                <a:solidFill>
                  <a:schemeClr val="bg1"/>
                </a:solidFill>
                <a:latin typeface="PT Sans" panose="020B0503020203020204" pitchFamily="34" charset="-52"/>
              </a:rPr>
              <a:t>801-1000</a:t>
            </a:r>
            <a:endParaRPr lang="ru-RU" sz="900" dirty="0">
              <a:solidFill>
                <a:schemeClr val="bg1"/>
              </a:solidFill>
              <a:latin typeface="PT Sans" panose="020B0503020203020204" pitchFamily="34" charset="-52"/>
            </a:endParaRPr>
          </a:p>
          <a:p>
            <a:r>
              <a:rPr lang="ru-RU" sz="900" dirty="0">
                <a:solidFill>
                  <a:schemeClr val="bg1"/>
                </a:solidFill>
                <a:latin typeface="PT Sans" panose="020B0503020203020204" pitchFamily="34" charset="-52"/>
              </a:rPr>
              <a:t>7-15</a:t>
            </a:r>
          </a:p>
        </p:txBody>
      </p:sp>
      <p:sp>
        <p:nvSpPr>
          <p:cNvPr id="27" name="TextBox 26">
            <a:extLst>
              <a:ext uri="{FF2B5EF4-FFF2-40B4-BE49-F238E27FC236}">
                <a16:creationId xmlns:a16="http://schemas.microsoft.com/office/drawing/2014/main" id="{2496EE7D-0A6A-45CD-BD05-E36B7910B027}"/>
              </a:ext>
            </a:extLst>
          </p:cNvPr>
          <p:cNvSpPr txBox="1"/>
          <p:nvPr/>
        </p:nvSpPr>
        <p:spPr>
          <a:xfrm>
            <a:off x="998931" y="107111"/>
            <a:ext cx="6260358" cy="338554"/>
          </a:xfrm>
          <a:prstGeom prst="rect">
            <a:avLst/>
          </a:prstGeom>
          <a:noFill/>
        </p:spPr>
        <p:txBody>
          <a:bodyPr wrap="square" rtlCol="0">
            <a:spAutoFit/>
          </a:bodyPr>
          <a:lstStyle/>
          <a:p>
            <a:r>
              <a:rPr lang="zh-CN" altLang="en-US" sz="1600" b="1" spc="-20" dirty="0">
                <a:latin typeface="Microsoft YaHei" panose="020B0503020204020204" pitchFamily="34" charset="-122"/>
                <a:ea typeface="Microsoft YaHei" panose="020B0503020204020204" pitchFamily="34" charset="-122"/>
                <a:cs typeface="Calibri"/>
              </a:rPr>
              <a:t>小学，中学</a:t>
            </a:r>
            <a:r>
              <a:rPr lang="en-US" altLang="zh-CN" sz="1600" b="1" spc="-20" dirty="0">
                <a:latin typeface="Microsoft YaHei" panose="020B0503020204020204" pitchFamily="34" charset="-122"/>
                <a:ea typeface="Microsoft YaHei" panose="020B0503020204020204" pitchFamily="34" charset="-122"/>
                <a:cs typeface="Calibri"/>
              </a:rPr>
              <a:t> </a:t>
            </a:r>
            <a:r>
              <a:rPr lang="ru-RU" sz="1200" b="1" dirty="0">
                <a:latin typeface="PT Sans" panose="020B0503020203020204" pitchFamily="34" charset="-52"/>
              </a:rPr>
              <a:t>ДОШКОЛЬНЫЕ И ШКОЛЬНЫЕ УЧРЕЖДЕНИЯ </a:t>
            </a:r>
            <a:endParaRPr lang="ru-RU" sz="1600" b="1" dirty="0">
              <a:latin typeface="PT Sans" panose="020B0503020203020204" pitchFamily="34" charset="-52"/>
            </a:endParaRPr>
          </a:p>
        </p:txBody>
      </p:sp>
    </p:spTree>
    <p:extLst>
      <p:ext uri="{BB962C8B-B14F-4D97-AF65-F5344CB8AC3E}">
        <p14:creationId xmlns:p14="http://schemas.microsoft.com/office/powerpoint/2010/main" val="193434814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6688</TotalTime>
  <Words>5040</Words>
  <Application>Microsoft Office PowerPoint</Application>
  <PresentationFormat>Экран (16:9)</PresentationFormat>
  <Paragraphs>449</Paragraphs>
  <Slides>19</Slides>
  <Notes>9</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19</vt:i4>
      </vt:variant>
    </vt:vector>
  </HeadingPairs>
  <TitlesOfParts>
    <vt:vector size="29" baseType="lpstr">
      <vt:lpstr>Microsoft YaHei</vt:lpstr>
      <vt:lpstr>Pragmatica Extended</vt:lpstr>
      <vt:lpstr>PS Tans</vt:lpstr>
      <vt:lpstr>黑体</vt:lpstr>
      <vt:lpstr>Aptos</vt:lpstr>
      <vt:lpstr>Arial</vt:lpstr>
      <vt:lpstr>Calibri</vt:lpstr>
      <vt:lpstr>PT Sans</vt:lpstr>
      <vt:lpstr>Times New Roman</vt:lpstr>
      <vt:lpstr>Тема Office</vt:lpstr>
      <vt:lpstr>Презентация PowerPoint</vt:lpstr>
      <vt:lpstr>Презентация PowerPoint</vt:lpstr>
      <vt:lpstr>Презентация PowerPoint</vt:lpstr>
      <vt:lpstr>КАЗАНСКИЙ ФЕДЕРАЛЬНЫЙ УНИВЕРСИТЕТ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Шафигуллин Марат Шарифуллович</dc:creator>
  <cp:lastModifiedBy>Yury Nurmeev</cp:lastModifiedBy>
  <cp:revision>766</cp:revision>
  <cp:lastPrinted>2021-07-15T15:09:33Z</cp:lastPrinted>
  <dcterms:created xsi:type="dcterms:W3CDTF">2020-07-15T10:53:07Z</dcterms:created>
  <dcterms:modified xsi:type="dcterms:W3CDTF">2026-06-09T08:28:10Z</dcterms:modified>
</cp:coreProperties>
</file>